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Lst>
  <p:sldSz cy="5143500" cx="9144000"/>
  <p:notesSz cx="6858000" cy="9144000"/>
  <p:embeddedFontLst>
    <p:embeddedFont>
      <p:font typeface="Roboto"/>
      <p:regular r:id="rId68"/>
      <p:bold r:id="rId69"/>
      <p:italic r:id="rId70"/>
      <p:boldItalic r:id="rId71"/>
    </p:embeddedFont>
    <p:embeddedFont>
      <p:font typeface="Montserrat"/>
      <p:regular r:id="rId72"/>
      <p:bold r:id="rId73"/>
      <p:italic r:id="rId74"/>
      <p:boldItalic r:id="rId75"/>
    </p:embeddedFont>
    <p:embeddedFont>
      <p:font typeface="Lato"/>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B524E3-C88E-4136-825E-360F2B21B644}">
  <a:tblStyle styleId="{A6B524E3-C88E-4136-825E-360F2B21B64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Montserrat-bold.fntdata"/><Relationship Id="rId72" Type="http://schemas.openxmlformats.org/officeDocument/2006/relationships/font" Target="fonts/Montserrat-regular.fntdata"/><Relationship Id="rId31" Type="http://schemas.openxmlformats.org/officeDocument/2006/relationships/slide" Target="slides/slide23.xml"/><Relationship Id="rId75" Type="http://schemas.openxmlformats.org/officeDocument/2006/relationships/font" Target="fonts/Montserrat-boldItalic.fntdata"/><Relationship Id="rId30" Type="http://schemas.openxmlformats.org/officeDocument/2006/relationships/slide" Target="slides/slide22.xml"/><Relationship Id="rId74" Type="http://schemas.openxmlformats.org/officeDocument/2006/relationships/font" Target="fonts/Montserrat-italic.fntdata"/><Relationship Id="rId33" Type="http://schemas.openxmlformats.org/officeDocument/2006/relationships/slide" Target="slides/slide25.xml"/><Relationship Id="rId77" Type="http://schemas.openxmlformats.org/officeDocument/2006/relationships/font" Target="fonts/Lato-bold.fntdata"/><Relationship Id="rId32" Type="http://schemas.openxmlformats.org/officeDocument/2006/relationships/slide" Target="slides/slide24.xml"/><Relationship Id="rId76" Type="http://schemas.openxmlformats.org/officeDocument/2006/relationships/font" Target="fonts/Lato-regular.fntdata"/><Relationship Id="rId35" Type="http://schemas.openxmlformats.org/officeDocument/2006/relationships/slide" Target="slides/slide27.xml"/><Relationship Id="rId79" Type="http://schemas.openxmlformats.org/officeDocument/2006/relationships/font" Target="fonts/Lato-boldItalic.fntdata"/><Relationship Id="rId34" Type="http://schemas.openxmlformats.org/officeDocument/2006/relationships/slide" Target="slides/slide26.xml"/><Relationship Id="rId78" Type="http://schemas.openxmlformats.org/officeDocument/2006/relationships/font" Target="fonts/Lato-italic.fntdata"/><Relationship Id="rId71" Type="http://schemas.openxmlformats.org/officeDocument/2006/relationships/font" Target="fonts/Roboto-boldItalic.fntdata"/><Relationship Id="rId70" Type="http://schemas.openxmlformats.org/officeDocument/2006/relationships/font" Target="fonts/Roboto-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Roboto-regular.fntdata"/><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0af59c33d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00af59c33d_2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0af59c33d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00af59c33d_2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0af59c33d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100af59c33d_2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0af59c33d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100af59c33d_2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0af59c33d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00af59c33d_2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0af59c33d_2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00af59c33d_2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00af59c33d_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00af59c33d_2_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00af59c33d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100af59c33d_2_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0af59c33d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100af59c33d_2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0af59c33d_2_2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100af59c33d_2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00af59c33d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00af59c33d_2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0af59c33d_2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00af59c33d_2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0af59c33d_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100af59c33d_2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0af59c33d_2_2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100af59c33d_2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0af59c33d_2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00af59c33d_2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00af59c33d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100af59c33d_2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00af59c33d_2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100af59c33d_2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0af59c33d_2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00af59c33d_2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00af59c33d_2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100af59c33d_2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0af59c33d_2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g100af59c33d_2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0af59c33d_2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100af59c33d_2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00af59c33d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100af59c33d_2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0af59c33d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00af59c33d_2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0af59c33d_2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100af59c33d_2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0af59c33d_7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0af59c33d_7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0af59c33d_2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100af59c33d_2_3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00af59c33d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100af59c33d_2_3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0af59c33d_2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100af59c33d_2_3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00af59c33d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100af59c33d_2_36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0af59c33d_2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100af59c33d_2_3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00af59c33d_2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100af59c33d_2_3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00af59c33d_2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100af59c33d_2_3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00af59c33d_2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100af59c33d_2_39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0af59c33d_2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00af59c33d_2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0af59c33d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100af59c33d_2_3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0af59c33d_2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100af59c33d_2_4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00af59c33d_2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100af59c33d_2_4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0af59c33d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100af59c33d_2_4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00af59c33d_2_4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00af59c33d_2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633" name="Google Shape;633;g100af59c33d_2_4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0af59c33d_2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640" name="Google Shape;640;g100af59c33d_2_4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0af59c33d_2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100af59c33d_2_4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00af59c33d_2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g100af59c33d_2_4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00af59c33d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100af59c33d_2_4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00af59c33d_2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100af59c33d_2_4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00af59c33d_2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00af59c33d_2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00af59c33d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100af59c33d_2_4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00af59c33d_2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100af59c33d_2_4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00af59c33d_2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100af59c33d_2_4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00af59c33d_2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100af59c33d_2_4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00af59c33d_2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100af59c33d_2_49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00af59c33d_2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100af59c33d_2_4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00af59c33d_2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100af59c33d_2_50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00af59c33d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100af59c33d_2_50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00af59c33d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100af59c33d_2_5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00af59c33d_2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100af59c33d_2_5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00af59c33d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100af59c33d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0af59c33d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00af59c33d_2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00af59c33d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00af59c33d_2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0af59c33d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00af59c33d_2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14"/>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62" name="Google Shape;62;p14"/>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63" name="Google Shape;6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66" name="Shape 66"/>
        <p:cNvGrpSpPr/>
        <p:nvPr/>
      </p:nvGrpSpPr>
      <p:grpSpPr>
        <a:xfrm>
          <a:off x="0" y="0"/>
          <a:ext cx="0" cy="0"/>
          <a:chOff x="0" y="0"/>
          <a:chExt cx="0" cy="0"/>
        </a:xfrm>
      </p:grpSpPr>
      <p:sp>
        <p:nvSpPr>
          <p:cNvPr id="67" name="Google Shape;67;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grpSp>
        <p:nvGrpSpPr>
          <p:cNvPr id="70" name="Google Shape;70;p17"/>
          <p:cNvGrpSpPr/>
          <p:nvPr/>
        </p:nvGrpSpPr>
        <p:grpSpPr>
          <a:xfrm>
            <a:off x="4406400" y="0"/>
            <a:ext cx="4737600" cy="5143065"/>
            <a:chOff x="4406400" y="0"/>
            <a:chExt cx="4737600" cy="5143065"/>
          </a:xfrm>
        </p:grpSpPr>
        <p:sp>
          <p:nvSpPr>
            <p:cNvPr id="71" name="Google Shape;71;p17"/>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7"/>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7"/>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7"/>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7"/>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7"/>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7"/>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7"/>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7"/>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7"/>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7"/>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7"/>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7"/>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7"/>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7"/>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7"/>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17"/>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grpSp>
        <p:nvGrpSpPr>
          <p:cNvPr id="92" name="Google Shape;92;p18"/>
          <p:cNvGrpSpPr/>
          <p:nvPr/>
        </p:nvGrpSpPr>
        <p:grpSpPr>
          <a:xfrm>
            <a:off x="0" y="381001"/>
            <a:ext cx="1037850" cy="1016288"/>
            <a:chOff x="0" y="381001"/>
            <a:chExt cx="1037850" cy="1016288"/>
          </a:xfrm>
        </p:grpSpPr>
        <p:sp>
          <p:nvSpPr>
            <p:cNvPr id="93" name="Google Shape;9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1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7" name="Google Shape;9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8" name="Shape 98"/>
        <p:cNvGrpSpPr/>
        <p:nvPr/>
      </p:nvGrpSpPr>
      <p:grpSpPr>
        <a:xfrm>
          <a:off x="0" y="0"/>
          <a:ext cx="0" cy="0"/>
          <a:chOff x="0" y="0"/>
          <a:chExt cx="0" cy="0"/>
        </a:xfrm>
      </p:grpSpPr>
      <p:grpSp>
        <p:nvGrpSpPr>
          <p:cNvPr id="99" name="Google Shape;99;p19"/>
          <p:cNvGrpSpPr/>
          <p:nvPr/>
        </p:nvGrpSpPr>
        <p:grpSpPr>
          <a:xfrm>
            <a:off x="4406400" y="0"/>
            <a:ext cx="4737600" cy="5143500"/>
            <a:chOff x="4406400" y="0"/>
            <a:chExt cx="4737600" cy="5143500"/>
          </a:xfrm>
        </p:grpSpPr>
        <p:sp>
          <p:nvSpPr>
            <p:cNvPr id="100" name="Google Shape;100;p19"/>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9"/>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9"/>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9"/>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9"/>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9"/>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9"/>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9"/>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9"/>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9"/>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9"/>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9"/>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9"/>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9"/>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9"/>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9"/>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9"/>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9"/>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 name="Google Shape;118;p19"/>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9" name="Google Shape;11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grpSp>
        <p:nvGrpSpPr>
          <p:cNvPr id="121" name="Google Shape;121;p20"/>
          <p:cNvGrpSpPr/>
          <p:nvPr/>
        </p:nvGrpSpPr>
        <p:grpSpPr>
          <a:xfrm>
            <a:off x="0" y="381001"/>
            <a:ext cx="1037850" cy="1016288"/>
            <a:chOff x="0" y="381001"/>
            <a:chExt cx="1037850" cy="1016288"/>
          </a:xfrm>
        </p:grpSpPr>
        <p:sp>
          <p:nvSpPr>
            <p:cNvPr id="122" name="Google Shape;122;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20"/>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5" name="Google Shape;125;p20"/>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6" name="Google Shape;12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grpSp>
        <p:nvGrpSpPr>
          <p:cNvPr id="128" name="Google Shape;128;p21"/>
          <p:cNvGrpSpPr/>
          <p:nvPr/>
        </p:nvGrpSpPr>
        <p:grpSpPr>
          <a:xfrm>
            <a:off x="0" y="4128572"/>
            <a:ext cx="698925" cy="684657"/>
            <a:chOff x="0" y="3785672"/>
            <a:chExt cx="698925" cy="684657"/>
          </a:xfrm>
        </p:grpSpPr>
        <p:sp>
          <p:nvSpPr>
            <p:cNvPr id="129" name="Google Shape;129;p21"/>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1"/>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21"/>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32" name="Google Shape;13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 name="Shape 133"/>
        <p:cNvGrpSpPr/>
        <p:nvPr/>
      </p:nvGrpSpPr>
      <p:grpSpPr>
        <a:xfrm>
          <a:off x="0" y="0"/>
          <a:ext cx="0" cy="0"/>
          <a:chOff x="0" y="0"/>
          <a:chExt cx="0" cy="0"/>
        </a:xfrm>
      </p:grpSpPr>
      <p:grpSp>
        <p:nvGrpSpPr>
          <p:cNvPr id="134" name="Google Shape;134;p22"/>
          <p:cNvGrpSpPr/>
          <p:nvPr/>
        </p:nvGrpSpPr>
        <p:grpSpPr>
          <a:xfrm>
            <a:off x="0" y="381001"/>
            <a:ext cx="1037850" cy="1016288"/>
            <a:chOff x="0" y="381001"/>
            <a:chExt cx="1037850" cy="1016288"/>
          </a:xfrm>
        </p:grpSpPr>
        <p:sp>
          <p:nvSpPr>
            <p:cNvPr id="135" name="Google Shape;135;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8" name="Google Shape;138;p22"/>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9" name="Google Shape;139;p22"/>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0" name="Google Shape;14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 name="Shape 141"/>
        <p:cNvGrpSpPr/>
        <p:nvPr/>
      </p:nvGrpSpPr>
      <p:grpSpPr>
        <a:xfrm>
          <a:off x="0" y="0"/>
          <a:ext cx="0" cy="0"/>
          <a:chOff x="0" y="0"/>
          <a:chExt cx="0" cy="0"/>
        </a:xfrm>
      </p:grpSpPr>
      <p:grpSp>
        <p:nvGrpSpPr>
          <p:cNvPr id="142" name="Google Shape;142;p23"/>
          <p:cNvGrpSpPr/>
          <p:nvPr/>
        </p:nvGrpSpPr>
        <p:grpSpPr>
          <a:xfrm>
            <a:off x="0" y="381001"/>
            <a:ext cx="1037850" cy="1016288"/>
            <a:chOff x="0" y="381001"/>
            <a:chExt cx="1037850" cy="1016288"/>
          </a:xfrm>
        </p:grpSpPr>
        <p:sp>
          <p:nvSpPr>
            <p:cNvPr id="143" name="Google Shape;143;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 name="Google Shape;14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9" name="Google Shape;149;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0" name="Google Shape;150;p2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1" name="Google Shape;151;p2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2" name="Google Shape;15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3" name="Shape 153"/>
        <p:cNvGrpSpPr/>
        <p:nvPr/>
      </p:nvGrpSpPr>
      <p:grpSpPr>
        <a:xfrm>
          <a:off x="0" y="0"/>
          <a:ext cx="0" cy="0"/>
          <a:chOff x="0" y="0"/>
          <a:chExt cx="0" cy="0"/>
        </a:xfrm>
      </p:grpSpPr>
      <p:grpSp>
        <p:nvGrpSpPr>
          <p:cNvPr id="154" name="Google Shape;154;p25"/>
          <p:cNvGrpSpPr/>
          <p:nvPr/>
        </p:nvGrpSpPr>
        <p:grpSpPr>
          <a:xfrm>
            <a:off x="0" y="381001"/>
            <a:ext cx="1037850" cy="1016288"/>
            <a:chOff x="0" y="381001"/>
            <a:chExt cx="1037850" cy="1016288"/>
          </a:xfrm>
        </p:grpSpPr>
        <p:sp>
          <p:nvSpPr>
            <p:cNvPr id="155" name="Google Shape;155;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25"/>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58" name="Google Shape;158;p25"/>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59" name="Google Shape;159;p25"/>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60" name="Google Shape;16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1" name="Shape 161"/>
        <p:cNvGrpSpPr/>
        <p:nvPr/>
      </p:nvGrpSpPr>
      <p:grpSpPr>
        <a:xfrm>
          <a:off x="0" y="0"/>
          <a:ext cx="0" cy="0"/>
          <a:chOff x="0" y="0"/>
          <a:chExt cx="0" cy="0"/>
        </a:xfrm>
      </p:grpSpPr>
      <p:grpSp>
        <p:nvGrpSpPr>
          <p:cNvPr id="162" name="Google Shape;162;p26"/>
          <p:cNvGrpSpPr/>
          <p:nvPr/>
        </p:nvGrpSpPr>
        <p:grpSpPr>
          <a:xfrm>
            <a:off x="4406400" y="0"/>
            <a:ext cx="4737600" cy="5143065"/>
            <a:chOff x="4406400" y="0"/>
            <a:chExt cx="4737600" cy="5143065"/>
          </a:xfrm>
        </p:grpSpPr>
        <p:sp>
          <p:nvSpPr>
            <p:cNvPr id="163" name="Google Shape;163;p26"/>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6"/>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6"/>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6"/>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6"/>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6"/>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6"/>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6"/>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6"/>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6"/>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26"/>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82" name="Google Shape;182;p26"/>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83" name="Google Shape;18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8" name="Shape 188"/>
        <p:cNvGrpSpPr/>
        <p:nvPr/>
      </p:nvGrpSpPr>
      <p:grpSpPr>
        <a:xfrm>
          <a:off x="0" y="0"/>
          <a:ext cx="0" cy="0"/>
          <a:chOff x="0" y="0"/>
          <a:chExt cx="0" cy="0"/>
        </a:xfrm>
      </p:grpSpPr>
      <p:sp>
        <p:nvSpPr>
          <p:cNvPr id="189" name="Google Shape;189;p28"/>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28"/>
          <p:cNvGrpSpPr/>
          <p:nvPr/>
        </p:nvGrpSpPr>
        <p:grpSpPr>
          <a:xfrm>
            <a:off x="0" y="490"/>
            <a:ext cx="5153705" cy="5134399"/>
            <a:chOff x="0" y="75"/>
            <a:chExt cx="5153705" cy="5152950"/>
          </a:xfrm>
        </p:grpSpPr>
        <p:sp>
          <p:nvSpPr>
            <p:cNvPr id="191" name="Google Shape;191;p28"/>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8"/>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8"/>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96" name="Google Shape;196;p28"/>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97" name="Google Shape;19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8" name="Shape 198"/>
        <p:cNvGrpSpPr/>
        <p:nvPr/>
      </p:nvGrpSpPr>
      <p:grpSpPr>
        <a:xfrm>
          <a:off x="0" y="0"/>
          <a:ext cx="0" cy="0"/>
          <a:chOff x="0" y="0"/>
          <a:chExt cx="0" cy="0"/>
        </a:xfrm>
      </p:grpSpPr>
      <p:grpSp>
        <p:nvGrpSpPr>
          <p:cNvPr id="199" name="Google Shape;199;p29"/>
          <p:cNvGrpSpPr/>
          <p:nvPr/>
        </p:nvGrpSpPr>
        <p:grpSpPr>
          <a:xfrm>
            <a:off x="4406400" y="0"/>
            <a:ext cx="4737600" cy="5143065"/>
            <a:chOff x="4406400" y="0"/>
            <a:chExt cx="4737600" cy="5143065"/>
          </a:xfrm>
        </p:grpSpPr>
        <p:sp>
          <p:nvSpPr>
            <p:cNvPr id="200" name="Google Shape;200;p2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2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9" name="Google Shape;21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0" name="Shape 220"/>
        <p:cNvGrpSpPr/>
        <p:nvPr/>
      </p:nvGrpSpPr>
      <p:grpSpPr>
        <a:xfrm>
          <a:off x="0" y="0"/>
          <a:ext cx="0" cy="0"/>
          <a:chOff x="0" y="0"/>
          <a:chExt cx="0" cy="0"/>
        </a:xfrm>
      </p:grpSpPr>
      <p:grpSp>
        <p:nvGrpSpPr>
          <p:cNvPr id="221" name="Google Shape;221;p30"/>
          <p:cNvGrpSpPr/>
          <p:nvPr/>
        </p:nvGrpSpPr>
        <p:grpSpPr>
          <a:xfrm>
            <a:off x="0" y="381001"/>
            <a:ext cx="1037850" cy="1016287"/>
            <a:chOff x="0" y="381001"/>
            <a:chExt cx="1037850" cy="1016287"/>
          </a:xfrm>
        </p:grpSpPr>
        <p:sp>
          <p:nvSpPr>
            <p:cNvPr id="222" name="Google Shape;222;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5" name="Google Shape;225;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26" name="Google Shape;22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7" name="Shape 227"/>
        <p:cNvGrpSpPr/>
        <p:nvPr/>
      </p:nvGrpSpPr>
      <p:grpSpPr>
        <a:xfrm>
          <a:off x="0" y="0"/>
          <a:ext cx="0" cy="0"/>
          <a:chOff x="0" y="0"/>
          <a:chExt cx="0" cy="0"/>
        </a:xfrm>
      </p:grpSpPr>
      <p:grpSp>
        <p:nvGrpSpPr>
          <p:cNvPr id="228" name="Google Shape;228;p31"/>
          <p:cNvGrpSpPr/>
          <p:nvPr/>
        </p:nvGrpSpPr>
        <p:grpSpPr>
          <a:xfrm>
            <a:off x="0" y="381001"/>
            <a:ext cx="1037850" cy="1016287"/>
            <a:chOff x="0" y="381001"/>
            <a:chExt cx="1037850" cy="1016287"/>
          </a:xfrm>
        </p:grpSpPr>
        <p:sp>
          <p:nvSpPr>
            <p:cNvPr id="229" name="Google Shape;229;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2" name="Google Shape;232;p31"/>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33" name="Google Shape;233;p31"/>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34" name="Google Shape;23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grpSp>
        <p:nvGrpSpPr>
          <p:cNvPr id="236" name="Google Shape;236;p32"/>
          <p:cNvGrpSpPr/>
          <p:nvPr/>
        </p:nvGrpSpPr>
        <p:grpSpPr>
          <a:xfrm>
            <a:off x="0" y="381001"/>
            <a:ext cx="1037850" cy="1016287"/>
            <a:chOff x="0" y="381001"/>
            <a:chExt cx="1037850" cy="1016287"/>
          </a:xfrm>
        </p:grpSpPr>
        <p:sp>
          <p:nvSpPr>
            <p:cNvPr id="237" name="Google Shape;237;p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0" name="Google Shape;24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1" name="Shape 241"/>
        <p:cNvGrpSpPr/>
        <p:nvPr/>
      </p:nvGrpSpPr>
      <p:grpSpPr>
        <a:xfrm>
          <a:off x="0" y="0"/>
          <a:ext cx="0" cy="0"/>
          <a:chOff x="0" y="0"/>
          <a:chExt cx="0" cy="0"/>
        </a:xfrm>
      </p:grpSpPr>
      <p:grpSp>
        <p:nvGrpSpPr>
          <p:cNvPr id="242" name="Google Shape;242;p33"/>
          <p:cNvGrpSpPr/>
          <p:nvPr/>
        </p:nvGrpSpPr>
        <p:grpSpPr>
          <a:xfrm>
            <a:off x="0" y="381001"/>
            <a:ext cx="1037850" cy="1016287"/>
            <a:chOff x="0" y="381001"/>
            <a:chExt cx="1037850" cy="1016287"/>
          </a:xfrm>
        </p:grpSpPr>
        <p:sp>
          <p:nvSpPr>
            <p:cNvPr id="243" name="Google Shape;243;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33"/>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6" name="Google Shape;246;p33"/>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7" name="Google Shape;24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8" name="Shape 248"/>
        <p:cNvGrpSpPr/>
        <p:nvPr/>
      </p:nvGrpSpPr>
      <p:grpSpPr>
        <a:xfrm>
          <a:off x="0" y="0"/>
          <a:ext cx="0" cy="0"/>
          <a:chOff x="0" y="0"/>
          <a:chExt cx="0" cy="0"/>
        </a:xfrm>
      </p:grpSpPr>
      <p:grpSp>
        <p:nvGrpSpPr>
          <p:cNvPr id="249" name="Google Shape;249;p34"/>
          <p:cNvGrpSpPr/>
          <p:nvPr/>
        </p:nvGrpSpPr>
        <p:grpSpPr>
          <a:xfrm>
            <a:off x="4406400" y="0"/>
            <a:ext cx="4737600" cy="5143500"/>
            <a:chOff x="4406400" y="0"/>
            <a:chExt cx="4737600" cy="5143500"/>
          </a:xfrm>
        </p:grpSpPr>
        <p:sp>
          <p:nvSpPr>
            <p:cNvPr id="250" name="Google Shape;250;p34"/>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4"/>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9" name="Google Shape;26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0" name="Shape 270"/>
        <p:cNvGrpSpPr/>
        <p:nvPr/>
      </p:nvGrpSpPr>
      <p:grpSpPr>
        <a:xfrm>
          <a:off x="0" y="0"/>
          <a:ext cx="0" cy="0"/>
          <a:chOff x="0" y="0"/>
          <a:chExt cx="0" cy="0"/>
        </a:xfrm>
      </p:grpSpPr>
      <p:grpSp>
        <p:nvGrpSpPr>
          <p:cNvPr id="271" name="Google Shape;271;p35"/>
          <p:cNvGrpSpPr/>
          <p:nvPr/>
        </p:nvGrpSpPr>
        <p:grpSpPr>
          <a:xfrm>
            <a:off x="0" y="381001"/>
            <a:ext cx="1037850" cy="1016287"/>
            <a:chOff x="0" y="381001"/>
            <a:chExt cx="1037850" cy="1016287"/>
          </a:xfrm>
        </p:grpSpPr>
        <p:sp>
          <p:nvSpPr>
            <p:cNvPr id="272" name="Google Shape;272;p3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35"/>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75" name="Google Shape;275;p35"/>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76" name="Google Shape;276;p35"/>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77" name="Google Shape;27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8" name="Shape 278"/>
        <p:cNvGrpSpPr/>
        <p:nvPr/>
      </p:nvGrpSpPr>
      <p:grpSpPr>
        <a:xfrm>
          <a:off x="0" y="0"/>
          <a:ext cx="0" cy="0"/>
          <a:chOff x="0" y="0"/>
          <a:chExt cx="0" cy="0"/>
        </a:xfrm>
      </p:grpSpPr>
      <p:grpSp>
        <p:nvGrpSpPr>
          <p:cNvPr id="279" name="Google Shape;279;p36"/>
          <p:cNvGrpSpPr/>
          <p:nvPr/>
        </p:nvGrpSpPr>
        <p:grpSpPr>
          <a:xfrm>
            <a:off x="0" y="4128572"/>
            <a:ext cx="698925" cy="684657"/>
            <a:chOff x="0" y="3785672"/>
            <a:chExt cx="698925" cy="684657"/>
          </a:xfrm>
        </p:grpSpPr>
        <p:sp>
          <p:nvSpPr>
            <p:cNvPr id="280" name="Google Shape;280;p36"/>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36"/>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83" name="Google Shape;28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4" name="Shape 284"/>
        <p:cNvGrpSpPr/>
        <p:nvPr/>
      </p:nvGrpSpPr>
      <p:grpSpPr>
        <a:xfrm>
          <a:off x="0" y="0"/>
          <a:ext cx="0" cy="0"/>
          <a:chOff x="0" y="0"/>
          <a:chExt cx="0" cy="0"/>
        </a:xfrm>
      </p:grpSpPr>
      <p:grpSp>
        <p:nvGrpSpPr>
          <p:cNvPr id="285" name="Google Shape;285;p37"/>
          <p:cNvGrpSpPr/>
          <p:nvPr/>
        </p:nvGrpSpPr>
        <p:grpSpPr>
          <a:xfrm>
            <a:off x="4406400" y="0"/>
            <a:ext cx="4737600" cy="5143065"/>
            <a:chOff x="4406400" y="0"/>
            <a:chExt cx="4737600" cy="5143065"/>
          </a:xfrm>
        </p:grpSpPr>
        <p:sp>
          <p:nvSpPr>
            <p:cNvPr id="286" name="Google Shape;286;p3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7"/>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305" name="Google Shape;305;p37"/>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6" name="Google Shape;30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7" name="Shape 307"/>
        <p:cNvGrpSpPr/>
        <p:nvPr/>
      </p:nvGrpSpPr>
      <p:grpSpPr>
        <a:xfrm>
          <a:off x="0" y="0"/>
          <a:ext cx="0" cy="0"/>
          <a:chOff x="0" y="0"/>
          <a:chExt cx="0" cy="0"/>
        </a:xfrm>
      </p:grpSpPr>
      <p:sp>
        <p:nvSpPr>
          <p:cNvPr id="308" name="Google Shape;30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86" name="Google Shape;186;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87" name="Google Shape;18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hyperlink" Target="https://www.tutorialcup.com/cprogramming/c-functions.htm" TargetMode="External"/><Relationship Id="rId4" Type="http://schemas.openxmlformats.org/officeDocument/2006/relationships/hyperlink" Target="https://www.tutorialcup.com/interview/stac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2.gif"/><Relationship Id="rId4" Type="http://schemas.openxmlformats.org/officeDocument/2006/relationships/image" Target="../media/image29.gif"/><Relationship Id="rId5" Type="http://schemas.openxmlformats.org/officeDocument/2006/relationships/image" Target="../media/image17.gif"/><Relationship Id="rId6" Type="http://schemas.openxmlformats.org/officeDocument/2006/relationships/image" Target="../media/image1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hyperlink" Target="https://github.com/pranavsai0809/Numerical-Methods-81-10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hyperlink" Target="https://github.com/pranavsai0809/Recursion-and-Error-Propagation/blob/main/Resources.md" TargetMode="External"/><Relationship Id="rId4" Type="http://schemas.openxmlformats.org/officeDocument/2006/relationships/hyperlink" Target="https://github.com/pranavsai0809/Recursion-and-Error-Propagat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7.jpg"/><Relationship Id="rId4" Type="http://schemas.openxmlformats.org/officeDocument/2006/relationships/image" Target="../media/image4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3.jpg"/><Relationship Id="rId4" Type="http://schemas.openxmlformats.org/officeDocument/2006/relationships/image" Target="../media/image46.jpg"/><Relationship Id="rId5" Type="http://schemas.openxmlformats.org/officeDocument/2006/relationships/image" Target="../media/image5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8.jpg"/><Relationship Id="rId4" Type="http://schemas.openxmlformats.org/officeDocument/2006/relationships/image" Target="../media/image44.jpg"/><Relationship Id="rId5" Type="http://schemas.openxmlformats.org/officeDocument/2006/relationships/image" Target="../media/image49.jpg"/><Relationship Id="rId6" Type="http://schemas.openxmlformats.org/officeDocument/2006/relationships/image" Target="../media/image51.jpg"/><Relationship Id="rId7"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7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50.png"/><Relationship Id="rId4" Type="http://schemas.openxmlformats.org/officeDocument/2006/relationships/image" Target="../media/image56.png"/><Relationship Id="rId5" Type="http://schemas.openxmlformats.org/officeDocument/2006/relationships/image" Target="../media/image6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9.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69.png"/><Relationship Id="rId4" Type="http://schemas.openxmlformats.org/officeDocument/2006/relationships/image" Target="../media/image6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71.png"/><Relationship Id="rId4" Type="http://schemas.openxmlformats.org/officeDocument/2006/relationships/image" Target="../media/image67.png"/><Relationship Id="rId5" Type="http://schemas.openxmlformats.org/officeDocument/2006/relationships/image" Target="../media/image6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ctrTitle"/>
          </p:nvPr>
        </p:nvSpPr>
        <p:spPr>
          <a:xfrm>
            <a:off x="3179050" y="319675"/>
            <a:ext cx="5017500" cy="157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n"/>
              <a:t>Recursion and Error Propagation</a:t>
            </a:r>
            <a:endParaRPr/>
          </a:p>
        </p:txBody>
      </p:sp>
      <p:sp>
        <p:nvSpPr>
          <p:cNvPr id="314" name="Google Shape;314;p39"/>
          <p:cNvSpPr txBox="1"/>
          <p:nvPr>
            <p:ph idx="1" type="subTitle"/>
          </p:nvPr>
        </p:nvSpPr>
        <p:spPr>
          <a:xfrm>
            <a:off x="3130725" y="2112750"/>
            <a:ext cx="5452500" cy="26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Recursion</a:t>
            </a:r>
            <a:endParaRPr/>
          </a:p>
          <a:p>
            <a:pPr indent="-311150" lvl="0" marL="457200" rtl="0" algn="l">
              <a:lnSpc>
                <a:spcPct val="100000"/>
              </a:lnSpc>
              <a:spcBef>
                <a:spcPts val="0"/>
              </a:spcBef>
              <a:spcAft>
                <a:spcPts val="0"/>
              </a:spcAft>
              <a:buSzPts val="1300"/>
              <a:buChar char="●"/>
            </a:pPr>
            <a:r>
              <a:rPr lang="en"/>
              <a:t>Siddhesh Gaikwad - 114120100</a:t>
            </a:r>
            <a:endParaRPr/>
          </a:p>
          <a:p>
            <a:pPr indent="-311150" lvl="0" marL="457200" rtl="0" algn="l">
              <a:lnSpc>
                <a:spcPct val="100000"/>
              </a:lnSpc>
              <a:spcBef>
                <a:spcPts val="0"/>
              </a:spcBef>
              <a:spcAft>
                <a:spcPts val="0"/>
              </a:spcAft>
              <a:buSzPts val="1300"/>
              <a:buChar char="●"/>
            </a:pPr>
            <a:r>
              <a:rPr lang="en"/>
              <a:t>Sanjay R Krishna- 114120093</a:t>
            </a:r>
            <a:endParaRPr/>
          </a:p>
          <a:p>
            <a:pPr indent="-311150" lvl="0" marL="457200" rtl="0" algn="l">
              <a:lnSpc>
                <a:spcPct val="100000"/>
              </a:lnSpc>
              <a:spcBef>
                <a:spcPts val="0"/>
              </a:spcBef>
              <a:spcAft>
                <a:spcPts val="0"/>
              </a:spcAft>
              <a:buSzPts val="1300"/>
              <a:buChar char="●"/>
            </a:pPr>
            <a:r>
              <a:rPr lang="en"/>
              <a:t>Pranav Sai Marella - 114120082</a:t>
            </a:r>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Error Propagation</a:t>
            </a:r>
            <a:endParaRPr/>
          </a:p>
          <a:p>
            <a:pPr indent="-311150" lvl="0" marL="457200" rtl="0" algn="l">
              <a:lnSpc>
                <a:spcPct val="100000"/>
              </a:lnSpc>
              <a:spcBef>
                <a:spcPts val="0"/>
              </a:spcBef>
              <a:spcAft>
                <a:spcPts val="0"/>
              </a:spcAft>
              <a:buSzPts val="1300"/>
              <a:buChar char="●"/>
            </a:pPr>
            <a:r>
              <a:rPr lang="en"/>
              <a:t>Shashi Kumar  - 114120097</a:t>
            </a:r>
            <a:endParaRPr/>
          </a:p>
          <a:p>
            <a:pPr indent="-311150" lvl="0" marL="457200" rtl="0" algn="l">
              <a:lnSpc>
                <a:spcPct val="100000"/>
              </a:lnSpc>
              <a:spcBef>
                <a:spcPts val="0"/>
              </a:spcBef>
              <a:spcAft>
                <a:spcPts val="0"/>
              </a:spcAft>
              <a:buSzPts val="1300"/>
              <a:buChar char="●"/>
            </a:pPr>
            <a:r>
              <a:rPr lang="en"/>
              <a:t>Saiteja - 114120081</a:t>
            </a:r>
            <a:endParaRPr/>
          </a:p>
          <a:p>
            <a:pPr indent="-311150" lvl="0" marL="457200" rtl="0" algn="l">
              <a:lnSpc>
                <a:spcPct val="100000"/>
              </a:lnSpc>
              <a:spcBef>
                <a:spcPts val="0"/>
              </a:spcBef>
              <a:spcAft>
                <a:spcPts val="0"/>
              </a:spcAft>
              <a:buSzPts val="1300"/>
              <a:buChar char="●"/>
            </a:pPr>
            <a:r>
              <a:rPr lang="en"/>
              <a:t>Sarabesh -114120095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8"/>
          <p:cNvSpPr txBox="1"/>
          <p:nvPr/>
        </p:nvSpPr>
        <p:spPr>
          <a:xfrm>
            <a:off x="219750" y="297025"/>
            <a:ext cx="8704500" cy="369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Lato"/>
              <a:ea typeface="Lato"/>
              <a:cs typeface="Lato"/>
              <a:sym typeface="Lato"/>
            </a:endParaRPr>
          </a:p>
        </p:txBody>
      </p:sp>
      <p:sp>
        <p:nvSpPr>
          <p:cNvPr id="384" name="Google Shape;384;p48"/>
          <p:cNvSpPr txBox="1"/>
          <p:nvPr/>
        </p:nvSpPr>
        <p:spPr>
          <a:xfrm>
            <a:off x="336400" y="314675"/>
            <a:ext cx="8084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lt1"/>
                </a:solidFill>
                <a:latin typeface="Lato"/>
                <a:ea typeface="Lato"/>
                <a:cs typeface="Lato"/>
                <a:sym typeface="Lato"/>
              </a:rPr>
              <a:t>Use of Recursion in Numerical Methods:</a:t>
            </a:r>
            <a:endParaRPr b="0" i="0" sz="2400" u="none" cap="none" strike="noStrike">
              <a:solidFill>
                <a:schemeClr val="lt1"/>
              </a:solidFill>
              <a:latin typeface="Lato"/>
              <a:ea typeface="Lato"/>
              <a:cs typeface="Lato"/>
              <a:sym typeface="Lato"/>
            </a:endParaRPr>
          </a:p>
        </p:txBody>
      </p:sp>
      <p:sp>
        <p:nvSpPr>
          <p:cNvPr id="385" name="Google Shape;385;p48"/>
          <p:cNvSpPr txBox="1"/>
          <p:nvPr/>
        </p:nvSpPr>
        <p:spPr>
          <a:xfrm>
            <a:off x="455750" y="1226200"/>
            <a:ext cx="81927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lt1"/>
                </a:solidFill>
                <a:latin typeface="Lato"/>
                <a:ea typeface="Lato"/>
                <a:cs typeface="Lato"/>
                <a:sym typeface="Lato"/>
              </a:rPr>
              <a:t>A huge variety of Numerical Methods rely on iterative methods for obtaining results and hence end up using recurrence relations to get the job done . Few of the recurrence relations we have encountered during this course are :</a:t>
            </a:r>
            <a:endParaRPr b="0" i="0" sz="16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Lato"/>
              <a:ea typeface="Lato"/>
              <a:cs typeface="Lato"/>
              <a:sym typeface="Lato"/>
            </a:endParaRPr>
          </a:p>
          <a:p>
            <a:pPr indent="-330200" lvl="0" marL="457200" marR="0" rtl="0" algn="l">
              <a:lnSpc>
                <a:spcPct val="100000"/>
              </a:lnSpc>
              <a:spcBef>
                <a:spcPts val="0"/>
              </a:spcBef>
              <a:spcAft>
                <a:spcPts val="0"/>
              </a:spcAft>
              <a:buClr>
                <a:schemeClr val="lt1"/>
              </a:buClr>
              <a:buSzPts val="1600"/>
              <a:buFont typeface="Lato"/>
              <a:buChar char="●"/>
            </a:pPr>
            <a:r>
              <a:rPr b="0" i="0" lang="en" sz="1600" u="none" cap="none" strike="noStrike">
                <a:solidFill>
                  <a:schemeClr val="lt1"/>
                </a:solidFill>
                <a:latin typeface="Lato"/>
                <a:ea typeface="Lato"/>
                <a:cs typeface="Lato"/>
                <a:sym typeface="Lato"/>
              </a:rPr>
              <a:t>Newton Raphson Method </a:t>
            </a:r>
            <a:endParaRPr b="0" i="0" sz="1600" u="none" cap="none" strike="noStrike">
              <a:solidFill>
                <a:schemeClr val="lt1"/>
              </a:solidFill>
              <a:latin typeface="Lato"/>
              <a:ea typeface="Lato"/>
              <a:cs typeface="Lato"/>
              <a:sym typeface="Lato"/>
            </a:endParaRPr>
          </a:p>
          <a:p>
            <a:pPr indent="-330200" lvl="0" marL="457200" marR="0" rtl="0" algn="l">
              <a:lnSpc>
                <a:spcPct val="100000"/>
              </a:lnSpc>
              <a:spcBef>
                <a:spcPts val="0"/>
              </a:spcBef>
              <a:spcAft>
                <a:spcPts val="0"/>
              </a:spcAft>
              <a:buClr>
                <a:schemeClr val="lt1"/>
              </a:buClr>
              <a:buSzPts val="1600"/>
              <a:buFont typeface="Lato"/>
              <a:buChar char="●"/>
            </a:pPr>
            <a:r>
              <a:rPr b="0" i="0" lang="en" sz="1600" u="none" cap="none" strike="noStrike">
                <a:solidFill>
                  <a:schemeClr val="lt1"/>
                </a:solidFill>
                <a:latin typeface="Lato"/>
                <a:ea typeface="Lato"/>
                <a:cs typeface="Lato"/>
                <a:sym typeface="Lato"/>
              </a:rPr>
              <a:t>Liebmann Iteration Method</a:t>
            </a:r>
            <a:endParaRPr b="0" i="0" sz="1600" u="none" cap="none" strike="noStrike">
              <a:solidFill>
                <a:schemeClr val="lt1"/>
              </a:solidFill>
              <a:latin typeface="Lato"/>
              <a:ea typeface="Lato"/>
              <a:cs typeface="Lato"/>
              <a:sym typeface="Lato"/>
            </a:endParaRPr>
          </a:p>
          <a:p>
            <a:pPr indent="-228600" lvl="0" marL="457200" marR="0" rtl="0" algn="l">
              <a:lnSpc>
                <a:spcPct val="100000"/>
              </a:lnSpc>
              <a:spcBef>
                <a:spcPts val="0"/>
              </a:spcBef>
              <a:spcAft>
                <a:spcPts val="0"/>
              </a:spcAft>
              <a:buClr>
                <a:schemeClr val="lt1"/>
              </a:buClr>
              <a:buSzPts val="1600"/>
              <a:buFont typeface="Lato"/>
              <a:buNone/>
            </a:pPr>
            <a:r>
              <a:t/>
            </a:r>
            <a:endParaRPr b="0" i="0" sz="1600" u="none" cap="none" strike="noStrike">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9"/>
          <p:cNvSpPr txBox="1"/>
          <p:nvPr>
            <p:ph type="title"/>
          </p:nvPr>
        </p:nvSpPr>
        <p:spPr>
          <a:xfrm>
            <a:off x="206375" y="985200"/>
            <a:ext cx="5419200" cy="15003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Recursion Part - 2: </a:t>
            </a:r>
            <a:endParaRPr/>
          </a:p>
          <a:p>
            <a:pPr indent="0" lvl="0" marL="0" rtl="0" algn="l">
              <a:lnSpc>
                <a:spcPct val="100000"/>
              </a:lnSpc>
              <a:spcBef>
                <a:spcPts val="0"/>
              </a:spcBef>
              <a:spcAft>
                <a:spcPts val="0"/>
              </a:spcAft>
              <a:buSzPct val="111111"/>
              <a:buNone/>
            </a:pPr>
            <a:r>
              <a:rPr lang="en"/>
              <a:t>Trees and Stacks, Introduction to Dynamic Programming</a:t>
            </a:r>
            <a:endParaRPr/>
          </a:p>
        </p:txBody>
      </p:sp>
      <p:pic>
        <p:nvPicPr>
          <p:cNvPr id="391" name="Google Shape;391;p49"/>
          <p:cNvPicPr preferRelativeResize="0"/>
          <p:nvPr/>
        </p:nvPicPr>
        <p:blipFill rotWithShape="1">
          <a:blip r:embed="rId3">
            <a:alphaModFix/>
          </a:blip>
          <a:srcRect b="0" l="0" r="0" t="0"/>
          <a:stretch/>
        </p:blipFill>
        <p:spPr>
          <a:xfrm flipH="1" rot="-419991">
            <a:off x="443849" y="2626649"/>
            <a:ext cx="2254546" cy="2254525"/>
          </a:xfrm>
          <a:prstGeom prst="rect">
            <a:avLst/>
          </a:prstGeom>
          <a:noFill/>
          <a:ln>
            <a:noFill/>
          </a:ln>
          <a:effectLst>
            <a:outerShdw blurRad="285750" rotWithShape="0" algn="bl" dir="6780000" dist="190500">
              <a:srgbClr val="000000">
                <a:alpha val="63921"/>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2920"/>
              <a:t>Recursion Trees</a:t>
            </a:r>
            <a:endParaRPr b="1" sz="2920"/>
          </a:p>
        </p:txBody>
      </p:sp>
      <p:sp>
        <p:nvSpPr>
          <p:cNvPr id="397" name="Google Shape;397;p50"/>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fontScale="92500" lnSpcReduction="10000"/>
          </a:bodyPr>
          <a:lstStyle/>
          <a:p>
            <a:pPr indent="-311150" lvl="0" marL="457200" rtl="0" algn="l">
              <a:lnSpc>
                <a:spcPct val="115000"/>
              </a:lnSpc>
              <a:spcBef>
                <a:spcPts val="0"/>
              </a:spcBef>
              <a:spcAft>
                <a:spcPts val="0"/>
              </a:spcAft>
              <a:buSzPct val="108108"/>
              <a:buChar char="●"/>
            </a:pPr>
            <a:r>
              <a:rPr lang="en"/>
              <a:t>Recursion Tree Method is a pictorial representation of an iteration method which is in the form of a tree where at each level nodes are expanded.</a:t>
            </a:r>
            <a:endParaRPr/>
          </a:p>
          <a:p>
            <a:pPr indent="-311150" lvl="0" marL="457200" rtl="0" algn="l">
              <a:lnSpc>
                <a:spcPct val="115000"/>
              </a:lnSpc>
              <a:spcBef>
                <a:spcPts val="1000"/>
              </a:spcBef>
              <a:spcAft>
                <a:spcPts val="0"/>
              </a:spcAft>
              <a:buSzPct val="108108"/>
              <a:buChar char="●"/>
            </a:pPr>
            <a:r>
              <a:rPr lang="en"/>
              <a:t>In general, we consider the second term in recurrence as root.</a:t>
            </a:r>
            <a:endParaRPr/>
          </a:p>
          <a:p>
            <a:pPr indent="-311150" lvl="0" marL="457200" rtl="0" algn="l">
              <a:lnSpc>
                <a:spcPct val="115000"/>
              </a:lnSpc>
              <a:spcBef>
                <a:spcPts val="1000"/>
              </a:spcBef>
              <a:spcAft>
                <a:spcPts val="0"/>
              </a:spcAft>
              <a:buSzPct val="108108"/>
              <a:buChar char="●"/>
            </a:pPr>
            <a:r>
              <a:rPr lang="en"/>
              <a:t>It is useful when the divide &amp; Conquer algorithm is used.</a:t>
            </a:r>
            <a:endParaRPr/>
          </a:p>
          <a:p>
            <a:pPr indent="-311150" lvl="0" marL="457200" rtl="0" algn="l">
              <a:lnSpc>
                <a:spcPct val="115000"/>
              </a:lnSpc>
              <a:spcBef>
                <a:spcPts val="1000"/>
              </a:spcBef>
              <a:spcAft>
                <a:spcPts val="0"/>
              </a:spcAft>
              <a:buSzPct val="108108"/>
              <a:buChar char="●"/>
            </a:pPr>
            <a:r>
              <a:rPr lang="en"/>
              <a:t>It is sometimes difficult to come up with a good guess. In Recursion tree, each root and child represents the cost of a single subproblem.</a:t>
            </a:r>
            <a:endParaRPr/>
          </a:p>
          <a:p>
            <a:pPr indent="-311150" lvl="0" marL="457200" rtl="0" algn="l">
              <a:lnSpc>
                <a:spcPct val="115000"/>
              </a:lnSpc>
              <a:spcBef>
                <a:spcPts val="1000"/>
              </a:spcBef>
              <a:spcAft>
                <a:spcPts val="0"/>
              </a:spcAft>
              <a:buSzPct val="108108"/>
              <a:buChar char="●"/>
            </a:pPr>
            <a:r>
              <a:rPr lang="en"/>
              <a:t>We sum the costs within each of the levels of the tree to obtain a set of pre-level costs and then sum all pre-level costs to determine the total cost of all levels of the recursion.</a:t>
            </a:r>
            <a:endParaRPr/>
          </a:p>
          <a:p>
            <a:pPr indent="-311150" lvl="0" marL="457200" rtl="0" algn="l">
              <a:lnSpc>
                <a:spcPct val="115000"/>
              </a:lnSpc>
              <a:spcBef>
                <a:spcPts val="1000"/>
              </a:spcBef>
              <a:spcAft>
                <a:spcPts val="1000"/>
              </a:spcAft>
              <a:buSzPct val="108108"/>
              <a:buChar char="●"/>
            </a:pPr>
            <a:r>
              <a:rPr lang="en"/>
              <a:t>A Recursion Tree is best used to generate a good guess, which can be verified by the Substitution Method. </a:t>
            </a:r>
            <a:endParaRPr/>
          </a:p>
        </p:txBody>
      </p:sp>
      <p:pic>
        <p:nvPicPr>
          <p:cNvPr id="398" name="Google Shape;398;p50"/>
          <p:cNvPicPr preferRelativeResize="0"/>
          <p:nvPr/>
        </p:nvPicPr>
        <p:blipFill rotWithShape="1">
          <a:blip r:embed="rId3">
            <a:alphaModFix/>
          </a:blip>
          <a:srcRect b="0" l="0" r="0" t="8775"/>
          <a:stretch/>
        </p:blipFill>
        <p:spPr>
          <a:xfrm rot="1199981">
            <a:off x="7273417" y="308465"/>
            <a:ext cx="1716140" cy="1205694"/>
          </a:xfrm>
          <a:prstGeom prst="rect">
            <a:avLst/>
          </a:prstGeom>
          <a:noFill/>
          <a:ln>
            <a:noFill/>
          </a:ln>
          <a:effectLst>
            <a:outerShdw blurRad="242888" rotWithShape="0" algn="bl" dir="10440000" dist="95250">
              <a:schemeClr val="dk1">
                <a:alpha val="58823"/>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23" presetSubtype="16">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1000"/>
                                        <p:tgtEl>
                                          <p:spTgt spid="398"/>
                                        </p:tgtEl>
                                        <p:attrNameLst>
                                          <p:attrName>ppt_w</p:attrName>
                                        </p:attrNameLst>
                                      </p:cBhvr>
                                      <p:tavLst>
                                        <p:tav fmla="" tm="0">
                                          <p:val>
                                            <p:strVal val="0"/>
                                          </p:val>
                                        </p:tav>
                                        <p:tav fmla="" tm="100000">
                                          <p:val>
                                            <p:strVal val="#ppt_w"/>
                                          </p:val>
                                        </p:tav>
                                      </p:tavLst>
                                    </p:anim>
                                    <p:anim calcmode="lin" valueType="num">
                                      <p:cBhvr additive="base">
                                        <p:cTn dur="1000"/>
                                        <p:tgtEl>
                                          <p:spTgt spid="39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1"/>
          <p:cNvSpPr txBox="1"/>
          <p:nvPr/>
        </p:nvSpPr>
        <p:spPr>
          <a:xfrm>
            <a:off x="0" y="240725"/>
            <a:ext cx="9144000" cy="446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Lato"/>
                <a:ea typeface="Lato"/>
                <a:cs typeface="Lato"/>
                <a:sym typeface="Lato"/>
              </a:rPr>
              <a:t>Consider T(n)= 2T        +n</a:t>
            </a:r>
            <a:r>
              <a:rPr b="0" baseline="30000" i="0" lang="en" sz="1700" u="none" cap="none" strike="noStrike">
                <a:solidFill>
                  <a:srgbClr val="FFFFFF"/>
                </a:solidFill>
                <a:latin typeface="Lato"/>
                <a:ea typeface="Lato"/>
                <a:cs typeface="Lato"/>
                <a:sym typeface="Lato"/>
              </a:rPr>
              <a:t>2</a:t>
            </a:r>
            <a:r>
              <a:rPr b="0" i="0" lang="en" sz="1700" u="none" cap="none" strike="noStrike">
                <a:solidFill>
                  <a:srgbClr val="FFFFFF"/>
                </a:solidFill>
                <a:latin typeface="Lato"/>
                <a:ea typeface="Lato"/>
                <a:cs typeface="Lato"/>
                <a:sym typeface="Lato"/>
              </a:rPr>
              <a:t>,  </a:t>
            </a:r>
            <a:r>
              <a:rPr b="0" i="0" lang="en" sz="1500" u="none" cap="none" strike="noStrike">
                <a:solidFill>
                  <a:srgbClr val="FFFFFF"/>
                </a:solidFill>
                <a:latin typeface="Lato"/>
                <a:ea typeface="Lato"/>
                <a:cs typeface="Lato"/>
                <a:sym typeface="Lato"/>
              </a:rPr>
              <a:t>We have to obtain the asymptotic bound using recursion tree method.</a:t>
            </a:r>
            <a:endParaRPr b="0" i="0" sz="1500" u="none" cap="none" strike="noStrike">
              <a:solidFill>
                <a:srgbClr val="FFFFFF"/>
              </a:solidFill>
              <a:latin typeface="Lato"/>
              <a:ea typeface="Lato"/>
              <a:cs typeface="Lato"/>
              <a:sym typeface="Lato"/>
            </a:endParaRPr>
          </a:p>
        </p:txBody>
      </p:sp>
      <p:pic>
        <p:nvPicPr>
          <p:cNvPr id="404" name="Google Shape;404;p51"/>
          <p:cNvPicPr preferRelativeResize="0"/>
          <p:nvPr/>
        </p:nvPicPr>
        <p:blipFill rotWithShape="1">
          <a:blip r:embed="rId3">
            <a:alphaModFix/>
          </a:blip>
          <a:srcRect b="0" l="0" r="0" t="0"/>
          <a:stretch/>
        </p:blipFill>
        <p:spPr>
          <a:xfrm>
            <a:off x="2260775" y="268975"/>
            <a:ext cx="289642" cy="389900"/>
          </a:xfrm>
          <a:prstGeom prst="rect">
            <a:avLst/>
          </a:prstGeom>
          <a:noFill/>
          <a:ln>
            <a:noFill/>
          </a:ln>
        </p:spPr>
      </p:pic>
      <p:pic>
        <p:nvPicPr>
          <p:cNvPr id="405" name="Google Shape;405;p51"/>
          <p:cNvPicPr preferRelativeResize="0"/>
          <p:nvPr/>
        </p:nvPicPr>
        <p:blipFill rotWithShape="1">
          <a:blip r:embed="rId4">
            <a:alphaModFix/>
          </a:blip>
          <a:srcRect b="0" l="0" r="23540" t="0"/>
          <a:stretch/>
        </p:blipFill>
        <p:spPr>
          <a:xfrm>
            <a:off x="881350" y="938351"/>
            <a:ext cx="5186947" cy="3932400"/>
          </a:xfrm>
          <a:prstGeom prst="rect">
            <a:avLst/>
          </a:prstGeom>
          <a:noFill/>
          <a:ln>
            <a:noFill/>
          </a:ln>
        </p:spPr>
      </p:pic>
      <p:pic>
        <p:nvPicPr>
          <p:cNvPr id="406" name="Google Shape;406;p51"/>
          <p:cNvPicPr preferRelativeResize="0"/>
          <p:nvPr/>
        </p:nvPicPr>
        <p:blipFill rotWithShape="1">
          <a:blip r:embed="rId5">
            <a:alphaModFix/>
          </a:blip>
          <a:srcRect b="0" l="0" r="0" t="0"/>
          <a:stretch/>
        </p:blipFill>
        <p:spPr>
          <a:xfrm>
            <a:off x="6353324" y="906100"/>
            <a:ext cx="2486025" cy="1790700"/>
          </a:xfrm>
          <a:prstGeom prst="rect">
            <a:avLst/>
          </a:prstGeom>
          <a:noFill/>
          <a:ln>
            <a:noFill/>
          </a:ln>
        </p:spPr>
      </p:pic>
      <p:cxnSp>
        <p:nvCxnSpPr>
          <p:cNvPr id="407" name="Google Shape;407;p51"/>
          <p:cNvCxnSpPr/>
          <p:nvPr/>
        </p:nvCxnSpPr>
        <p:spPr>
          <a:xfrm flipH="1">
            <a:off x="6068300" y="938350"/>
            <a:ext cx="10200" cy="3932400"/>
          </a:xfrm>
          <a:prstGeom prst="straightConnector1">
            <a:avLst/>
          </a:prstGeom>
          <a:noFill/>
          <a:ln cap="flat" cmpd="sng" w="9525">
            <a:solidFill>
              <a:schemeClr val="dk2"/>
            </a:solidFill>
            <a:prstDash val="solid"/>
            <a:round/>
            <a:headEnd len="sm" w="sm" type="none"/>
            <a:tailEnd len="sm" w="sm" type="none"/>
          </a:ln>
        </p:spPr>
      </p:cxnSp>
      <p:sp>
        <p:nvSpPr>
          <p:cNvPr id="408" name="Google Shape;408;p51"/>
          <p:cNvSpPr txBox="1"/>
          <p:nvPr/>
        </p:nvSpPr>
        <p:spPr>
          <a:xfrm>
            <a:off x="410650" y="841425"/>
            <a:ext cx="93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solution:</a:t>
            </a:r>
            <a:endParaRPr b="0" i="0" sz="1400" u="none" cap="none" strike="noStrike">
              <a:solidFill>
                <a:schemeClr val="lt1"/>
              </a:solidFill>
              <a:latin typeface="Lato"/>
              <a:ea typeface="Lato"/>
              <a:cs typeface="Lato"/>
              <a:sym typeface="Lato"/>
            </a:endParaRPr>
          </a:p>
        </p:txBody>
      </p:sp>
      <p:pic>
        <p:nvPicPr>
          <p:cNvPr id="409" name="Google Shape;409;p51"/>
          <p:cNvPicPr preferRelativeResize="0"/>
          <p:nvPr/>
        </p:nvPicPr>
        <p:blipFill rotWithShape="1">
          <a:blip r:embed="rId6">
            <a:alphaModFix/>
          </a:blip>
          <a:srcRect b="0" l="0" r="0" t="0"/>
          <a:stretch/>
        </p:blipFill>
        <p:spPr>
          <a:xfrm>
            <a:off x="7995166" y="3352800"/>
            <a:ext cx="895360" cy="1790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2" presetSubtype="4">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1000"/>
                                        <p:tgtEl>
                                          <p:spTgt spid="4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a:t>Recursive Stacks</a:t>
            </a:r>
            <a:endParaRPr b="1"/>
          </a:p>
        </p:txBody>
      </p:sp>
      <p:sp>
        <p:nvSpPr>
          <p:cNvPr id="415" name="Google Shape;415;p5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Char char="●"/>
            </a:pPr>
            <a:r>
              <a:rPr lang="en"/>
              <a:t>When a</a:t>
            </a:r>
            <a:r>
              <a:rPr lang="en">
                <a:solidFill>
                  <a:schemeClr val="hlink"/>
                </a:solidFill>
                <a:uFill>
                  <a:noFill/>
                </a:uFill>
                <a:hlinkClick r:id="rId3"/>
              </a:rPr>
              <a:t> function</a:t>
            </a:r>
            <a:r>
              <a:rPr lang="en"/>
              <a:t> is called, it occupies memory in the</a:t>
            </a:r>
            <a:r>
              <a:rPr lang="en">
                <a:solidFill>
                  <a:schemeClr val="hlink"/>
                </a:solidFill>
                <a:uFill>
                  <a:noFill/>
                </a:uFill>
                <a:hlinkClick r:id="rId4"/>
              </a:rPr>
              <a:t> stack</a:t>
            </a:r>
            <a:r>
              <a:rPr lang="en"/>
              <a:t> to store details about the execution of the function. </a:t>
            </a:r>
            <a:endParaRPr/>
          </a:p>
          <a:p>
            <a:pPr indent="-323850" lvl="0" marL="457200" rtl="0" algn="l">
              <a:lnSpc>
                <a:spcPct val="115000"/>
              </a:lnSpc>
              <a:spcBef>
                <a:spcPts val="1000"/>
              </a:spcBef>
              <a:spcAft>
                <a:spcPts val="0"/>
              </a:spcAft>
              <a:buSzPts val="1500"/>
              <a:buChar char="●"/>
            </a:pPr>
            <a:r>
              <a:rPr lang="en"/>
              <a:t>And when the function ends, the memory occupied by it is also released. Now in recursion, as we know a function is called in itself. </a:t>
            </a:r>
            <a:endParaRPr/>
          </a:p>
          <a:p>
            <a:pPr indent="-323850" lvl="0" marL="457200" rtl="0" algn="l">
              <a:lnSpc>
                <a:spcPct val="115000"/>
              </a:lnSpc>
              <a:spcBef>
                <a:spcPts val="1000"/>
              </a:spcBef>
              <a:spcAft>
                <a:spcPts val="0"/>
              </a:spcAft>
              <a:buSzPts val="1500"/>
              <a:buChar char="●"/>
            </a:pPr>
            <a:r>
              <a:rPr lang="en"/>
              <a:t>Hence at every function call, a block of memory is created in the stack to hold the information of the currently executing function. </a:t>
            </a:r>
            <a:endParaRPr/>
          </a:p>
          <a:p>
            <a:pPr indent="-323850" lvl="0" marL="457200" rtl="0" algn="l">
              <a:lnSpc>
                <a:spcPct val="115000"/>
              </a:lnSpc>
              <a:spcBef>
                <a:spcPts val="1000"/>
              </a:spcBef>
              <a:spcAft>
                <a:spcPts val="1000"/>
              </a:spcAft>
              <a:buSzPts val="1500"/>
              <a:buChar char="●"/>
            </a:pPr>
            <a:r>
              <a:rPr lang="en"/>
              <a:t>When the function ends, it returns to it’s calling statement written in the outer function i.e., an outer function is resumed from where it stopped.</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Let’s see the memory structure in the above example for n=3:</a:t>
            </a:r>
            <a:endParaRPr/>
          </a:p>
        </p:txBody>
      </p:sp>
      <p:pic>
        <p:nvPicPr>
          <p:cNvPr id="421" name="Google Shape;421;p53"/>
          <p:cNvPicPr preferRelativeResize="0"/>
          <p:nvPr/>
        </p:nvPicPr>
        <p:blipFill rotWithShape="1">
          <a:blip r:embed="rId3">
            <a:alphaModFix/>
          </a:blip>
          <a:srcRect b="0" l="0" r="0" t="0"/>
          <a:stretch/>
        </p:blipFill>
        <p:spPr>
          <a:xfrm>
            <a:off x="1417663" y="1307838"/>
            <a:ext cx="4238625" cy="322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1"/>
                                        </p:tgtEl>
                                        <p:attrNameLst>
                                          <p:attrName>style.visibility</p:attrName>
                                        </p:attrNameLst>
                                      </p:cBhvr>
                                      <p:to>
                                        <p:strVal val="visible"/>
                                      </p:to>
                                    </p:set>
                                    <p:anim calcmode="lin" valueType="num">
                                      <p:cBhvr additive="base">
                                        <p:cTn dur="1000"/>
                                        <p:tgtEl>
                                          <p:spTgt spid="4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SzPts val="2800"/>
              <a:buNone/>
            </a:pPr>
            <a:r>
              <a:rPr lang="en" sz="1400"/>
              <a:t>Stack is not only used to perform recursion but any bunch of nested function calls. Recursion is a special case wherein all the nested function calls are to the same function, or the same function is called in a cyclic chain of function calls.</a:t>
            </a:r>
            <a:endParaRPr sz="1400"/>
          </a:p>
          <a:p>
            <a:pPr indent="0" lvl="0" marL="0" rtl="0" algn="l">
              <a:lnSpc>
                <a:spcPct val="115000"/>
              </a:lnSpc>
              <a:spcBef>
                <a:spcPts val="1200"/>
              </a:spcBef>
              <a:spcAft>
                <a:spcPts val="0"/>
              </a:spcAft>
              <a:buSzPts val="2800"/>
              <a:buNone/>
            </a:pPr>
            <a:r>
              <a:rPr lang="en" sz="1400"/>
              <a:t>Coming to the question, why stack for recursion/ function calling? This is because the nature of nested function calling and returning is the same as that of a stack. The one that is called at top level(or the earliest) is returned the last. The later a function is called in the nested hierarchy, the earliest it returns. So, the start/ return of a function call turns out analogous to push/ pop operations of a stack and thus a stack can be used to mimic this functionality.</a:t>
            </a:r>
            <a:endParaRPr sz="1400"/>
          </a:p>
          <a:p>
            <a:pPr indent="0" lvl="0" marL="0" rtl="0" algn="l">
              <a:lnSpc>
                <a:spcPct val="100000"/>
              </a:lnSpc>
              <a:spcBef>
                <a:spcPts val="0"/>
              </a:spcBef>
              <a:spcAft>
                <a:spcPts val="0"/>
              </a:spcAft>
              <a:buSzPts val="2800"/>
              <a:buNone/>
            </a:pPr>
            <a:r>
              <a:t/>
            </a:r>
            <a:endParaRPr sz="1400"/>
          </a:p>
        </p:txBody>
      </p:sp>
      <p:sp>
        <p:nvSpPr>
          <p:cNvPr id="427" name="Google Shape;427;p54"/>
          <p:cNvSpPr txBox="1"/>
          <p:nvPr/>
        </p:nvSpPr>
        <p:spPr>
          <a:xfrm>
            <a:off x="6032800" y="221800"/>
            <a:ext cx="1901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lt1"/>
                </a:solidFill>
                <a:latin typeface="Lato"/>
                <a:ea typeface="Lato"/>
                <a:cs typeface="Lato"/>
                <a:sym typeface="Lato"/>
              </a:rPr>
              <a:t>Why Stack ??</a:t>
            </a:r>
            <a:endParaRPr b="1" i="0" sz="1900" u="none" cap="none" strike="noStrike">
              <a:solidFill>
                <a:schemeClr val="lt1"/>
              </a:solidFill>
              <a:latin typeface="Lato"/>
              <a:ea typeface="Lato"/>
              <a:cs typeface="Lato"/>
              <a:sym typeface="Lato"/>
            </a:endParaRPr>
          </a:p>
        </p:txBody>
      </p:sp>
      <p:pic>
        <p:nvPicPr>
          <p:cNvPr id="428" name="Google Shape;428;p54"/>
          <p:cNvPicPr preferRelativeResize="0"/>
          <p:nvPr/>
        </p:nvPicPr>
        <p:blipFill rotWithShape="1">
          <a:blip r:embed="rId3">
            <a:alphaModFix/>
          </a:blip>
          <a:srcRect b="0" l="0" r="0" t="0"/>
          <a:stretch/>
        </p:blipFill>
        <p:spPr>
          <a:xfrm>
            <a:off x="4033323" y="1824725"/>
            <a:ext cx="5900051" cy="331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1000"/>
                                        <p:tgtEl>
                                          <p:spTgt spid="4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5"/>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Disadvantage</a:t>
            </a:r>
            <a:endParaRPr/>
          </a:p>
          <a:p>
            <a:pPr indent="0" lvl="0" marL="0" rtl="0" algn="l">
              <a:lnSpc>
                <a:spcPct val="100000"/>
              </a:lnSpc>
              <a:spcBef>
                <a:spcPts val="0"/>
              </a:spcBef>
              <a:spcAft>
                <a:spcPts val="0"/>
              </a:spcAft>
              <a:buSzPts val="2400"/>
              <a:buNone/>
            </a:pPr>
            <a:r>
              <a:rPr lang="en"/>
              <a:t>Of </a:t>
            </a:r>
            <a:r>
              <a:rPr b="1" lang="en" sz="3100"/>
              <a:t>Recursion</a:t>
            </a:r>
            <a:endParaRPr b="1" sz="3100"/>
          </a:p>
        </p:txBody>
      </p:sp>
      <p:sp>
        <p:nvSpPr>
          <p:cNvPr id="434" name="Google Shape;434;p55"/>
          <p:cNvSpPr txBox="1"/>
          <p:nvPr>
            <p:ph idx="1" type="body"/>
          </p:nvPr>
        </p:nvSpPr>
        <p:spPr>
          <a:xfrm>
            <a:off x="1297500" y="1972550"/>
            <a:ext cx="5685900" cy="2415900"/>
          </a:xfrm>
          <a:prstGeom prst="rect">
            <a:avLst/>
          </a:prstGeom>
          <a:noFill/>
          <a:ln>
            <a:noFill/>
          </a:ln>
        </p:spPr>
        <p:txBody>
          <a:bodyPr anchorCtr="0" anchor="t" bIns="91425" lIns="91425" spcFirstLastPara="1" rIns="91425" wrap="square" tIns="91425">
            <a:normAutofit/>
          </a:bodyPr>
          <a:lstStyle/>
          <a:p>
            <a:pPr indent="-314325" lvl="0" marL="457200" rtl="0" algn="l">
              <a:lnSpc>
                <a:spcPct val="115000"/>
              </a:lnSpc>
              <a:spcBef>
                <a:spcPts val="0"/>
              </a:spcBef>
              <a:spcAft>
                <a:spcPts val="0"/>
              </a:spcAft>
              <a:buSzPts val="1350"/>
              <a:buChar char="●"/>
            </a:pPr>
            <a:r>
              <a:rPr lang="en" sz="1350"/>
              <a:t>Recursive functions are generally slower than non-recursive function.</a:t>
            </a:r>
            <a:endParaRPr sz="1350"/>
          </a:p>
          <a:p>
            <a:pPr indent="-314325" lvl="0" marL="457200" rtl="0" algn="l">
              <a:lnSpc>
                <a:spcPct val="115000"/>
              </a:lnSpc>
              <a:spcBef>
                <a:spcPts val="0"/>
              </a:spcBef>
              <a:spcAft>
                <a:spcPts val="0"/>
              </a:spcAft>
              <a:buSzPts val="1350"/>
              <a:buChar char="●"/>
            </a:pPr>
            <a:r>
              <a:rPr lang="en" sz="1350"/>
              <a:t>It may require a lot of memory space to hold intermediate results on the system stacks.</a:t>
            </a:r>
            <a:endParaRPr sz="1350"/>
          </a:p>
          <a:p>
            <a:pPr indent="-314325" lvl="0" marL="457200" rtl="0" algn="l">
              <a:lnSpc>
                <a:spcPct val="115000"/>
              </a:lnSpc>
              <a:spcBef>
                <a:spcPts val="0"/>
              </a:spcBef>
              <a:spcAft>
                <a:spcPts val="0"/>
              </a:spcAft>
              <a:buSzPts val="1350"/>
              <a:buChar char="●"/>
            </a:pPr>
            <a:r>
              <a:rPr lang="en" sz="1350"/>
              <a:t>Hard to analyze or understand the code.</a:t>
            </a:r>
            <a:endParaRPr sz="1350"/>
          </a:p>
          <a:p>
            <a:pPr indent="-314325" lvl="0" marL="457200" rtl="0" algn="l">
              <a:lnSpc>
                <a:spcPct val="115000"/>
              </a:lnSpc>
              <a:spcBef>
                <a:spcPts val="0"/>
              </a:spcBef>
              <a:spcAft>
                <a:spcPts val="0"/>
              </a:spcAft>
              <a:buSzPts val="1350"/>
              <a:buChar char="●"/>
            </a:pPr>
            <a:r>
              <a:rPr lang="en" sz="1350"/>
              <a:t>It is not more efficient in terms of space and time complexity.</a:t>
            </a:r>
            <a:endParaRPr sz="1350"/>
          </a:p>
          <a:p>
            <a:pPr indent="-314325" lvl="0" marL="457200" rtl="0" algn="l">
              <a:lnSpc>
                <a:spcPct val="115000"/>
              </a:lnSpc>
              <a:spcBef>
                <a:spcPts val="0"/>
              </a:spcBef>
              <a:spcAft>
                <a:spcPts val="0"/>
              </a:spcAft>
              <a:buSzPts val="1350"/>
              <a:buChar char="●"/>
            </a:pPr>
            <a:r>
              <a:rPr lang="en" sz="1350"/>
              <a:t>The computer may run out of memory if the recursive calls are not properly checked.</a:t>
            </a:r>
            <a:endParaRPr sz="1350"/>
          </a:p>
        </p:txBody>
      </p:sp>
      <p:pic>
        <p:nvPicPr>
          <p:cNvPr id="435" name="Google Shape;435;p55"/>
          <p:cNvPicPr preferRelativeResize="0"/>
          <p:nvPr/>
        </p:nvPicPr>
        <p:blipFill rotWithShape="1">
          <a:blip r:embed="rId3">
            <a:alphaModFix/>
          </a:blip>
          <a:srcRect b="0" l="0" r="0" t="0"/>
          <a:stretch/>
        </p:blipFill>
        <p:spPr>
          <a:xfrm rot="1439994">
            <a:off x="7094456" y="401932"/>
            <a:ext cx="1550912" cy="1476737"/>
          </a:xfrm>
          <a:prstGeom prst="rect">
            <a:avLst/>
          </a:prstGeom>
          <a:noFill/>
          <a:ln>
            <a:noFill/>
          </a:ln>
          <a:effectLst>
            <a:outerShdw blurRad="114300" rotWithShape="0" algn="bl" dir="6900000" dist="104775">
              <a:srgbClr val="000000">
                <a:alpha val="4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23" presetSubtype="16">
                                  <p:stCondLst>
                                    <p:cond delay="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1000"/>
                                        <p:tgtEl>
                                          <p:spTgt spid="435"/>
                                        </p:tgtEl>
                                        <p:attrNameLst>
                                          <p:attrName>ppt_w</p:attrName>
                                        </p:attrNameLst>
                                      </p:cBhvr>
                                      <p:tavLst>
                                        <p:tav fmla="" tm="0">
                                          <p:val>
                                            <p:strVal val="0"/>
                                          </p:val>
                                        </p:tav>
                                        <p:tav fmla="" tm="100000">
                                          <p:val>
                                            <p:strVal val="#ppt_w"/>
                                          </p:val>
                                        </p:tav>
                                      </p:tavLst>
                                    </p:anim>
                                    <p:anim calcmode="lin" valueType="num">
                                      <p:cBhvr additive="base">
                                        <p:cTn dur="1000"/>
                                        <p:tgtEl>
                                          <p:spTgt spid="43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6"/>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b="1" lang="en" sz="2900"/>
              <a:t>Dynamic Programming</a:t>
            </a:r>
            <a:endParaRPr b="1" sz="3600"/>
          </a:p>
        </p:txBody>
      </p:sp>
      <p:sp>
        <p:nvSpPr>
          <p:cNvPr id="441" name="Google Shape;441;p56"/>
          <p:cNvSpPr txBox="1"/>
          <p:nvPr>
            <p:ph idx="1" type="body"/>
          </p:nvPr>
        </p:nvSpPr>
        <p:spPr>
          <a:xfrm>
            <a:off x="1297500" y="1972550"/>
            <a:ext cx="5685900" cy="2415900"/>
          </a:xfrm>
          <a:prstGeom prst="rect">
            <a:avLst/>
          </a:prstGeom>
          <a:noFill/>
          <a:ln>
            <a:noFill/>
          </a:ln>
        </p:spPr>
        <p:txBody>
          <a:bodyPr anchorCtr="0" anchor="t" bIns="91425" lIns="91425" spcFirstLastPara="1" rIns="91425" wrap="square" tIns="91425">
            <a:normAutofit lnSpcReduction="10000"/>
          </a:bodyPr>
          <a:lstStyle/>
          <a:p>
            <a:pPr indent="-333375" lvl="0" marL="457200" rtl="0" algn="l">
              <a:lnSpc>
                <a:spcPct val="115000"/>
              </a:lnSpc>
              <a:spcBef>
                <a:spcPts val="1000"/>
              </a:spcBef>
              <a:spcAft>
                <a:spcPts val="0"/>
              </a:spcAft>
              <a:buSzPts val="1650"/>
              <a:buChar char="●"/>
            </a:pPr>
            <a:r>
              <a:rPr lang="en" sz="1400"/>
              <a:t>Dynamic programming </a:t>
            </a:r>
            <a:r>
              <a:rPr b="1" lang="en" sz="1400"/>
              <a:t>computes its solution bottom up by synthesizing them from smaller subsolutions</a:t>
            </a:r>
            <a:r>
              <a:rPr lang="en" sz="1400"/>
              <a:t>, and by trying many possibilities and choices before it arrives at the optimal set of choices.</a:t>
            </a:r>
            <a:endParaRPr sz="1400"/>
          </a:p>
          <a:p>
            <a:pPr indent="-317500" lvl="0" marL="457200" rtl="0" algn="l">
              <a:lnSpc>
                <a:spcPct val="115000"/>
              </a:lnSpc>
              <a:spcBef>
                <a:spcPts val="1200"/>
              </a:spcBef>
              <a:spcAft>
                <a:spcPts val="0"/>
              </a:spcAft>
              <a:buSzPts val="1400"/>
              <a:buChar char="●"/>
            </a:pPr>
            <a:r>
              <a:rPr lang="en" sz="1400"/>
              <a:t>It based on </a:t>
            </a:r>
            <a:r>
              <a:rPr b="1" lang="en" sz="1400"/>
              <a:t>Principle of Optimality.</a:t>
            </a:r>
            <a:endParaRPr b="1" sz="1400"/>
          </a:p>
          <a:p>
            <a:pPr indent="-333375" lvl="0" marL="457200" rtl="0" algn="l">
              <a:lnSpc>
                <a:spcPct val="115000"/>
              </a:lnSpc>
              <a:spcBef>
                <a:spcPts val="1200"/>
              </a:spcBef>
              <a:spcAft>
                <a:spcPts val="1200"/>
              </a:spcAft>
              <a:buSzPts val="1650"/>
              <a:buChar char="●"/>
            </a:pPr>
            <a:r>
              <a:rPr lang="en" sz="1400"/>
              <a:t>There is no a priori litmus test by which one can tell if the Greedy method will lead to an optimal solution.</a:t>
            </a:r>
            <a:endParaRPr sz="1650"/>
          </a:p>
        </p:txBody>
      </p:sp>
      <p:pic>
        <p:nvPicPr>
          <p:cNvPr id="442" name="Google Shape;442;p56"/>
          <p:cNvPicPr preferRelativeResize="0"/>
          <p:nvPr/>
        </p:nvPicPr>
        <p:blipFill rotWithShape="1">
          <a:blip r:embed="rId3">
            <a:alphaModFix/>
          </a:blip>
          <a:srcRect b="0" l="19205" r="19212" t="0"/>
          <a:stretch/>
        </p:blipFill>
        <p:spPr>
          <a:xfrm rot="1440001">
            <a:off x="6920088" y="3042334"/>
            <a:ext cx="1919700" cy="1476733"/>
          </a:xfrm>
          <a:prstGeom prst="rect">
            <a:avLst/>
          </a:prstGeom>
          <a:noFill/>
          <a:ln>
            <a:noFill/>
          </a:ln>
          <a:effectLst>
            <a:outerShdw blurRad="114300" rotWithShape="0" algn="bl" dir="6900000" dist="104775">
              <a:srgbClr val="000000">
                <a:alpha val="49803"/>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23" presetSubtype="16">
                                  <p:stCondLst>
                                    <p:cond delay="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1000"/>
                                        <p:tgtEl>
                                          <p:spTgt spid="442"/>
                                        </p:tgtEl>
                                        <p:attrNameLst>
                                          <p:attrName>ppt_w</p:attrName>
                                        </p:attrNameLst>
                                      </p:cBhvr>
                                      <p:tavLst>
                                        <p:tav fmla="" tm="0">
                                          <p:val>
                                            <p:strVal val="0"/>
                                          </p:val>
                                        </p:tav>
                                        <p:tav fmla="" tm="100000">
                                          <p:val>
                                            <p:strVal val="#ppt_w"/>
                                          </p:val>
                                        </p:tav>
                                      </p:tavLst>
                                    </p:anim>
                                    <p:anim calcmode="lin" valueType="num">
                                      <p:cBhvr additive="base">
                                        <p:cTn dur="1000"/>
                                        <p:tgtEl>
                                          <p:spTgt spid="44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57"/>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300"/>
              <a:buNone/>
            </a:pPr>
            <a:r>
              <a:rPr b="1" lang="en">
                <a:solidFill>
                  <a:schemeClr val="dk1"/>
                </a:solidFill>
              </a:rPr>
              <a:t>Principle of Optimality</a:t>
            </a:r>
            <a:endParaRPr b="1">
              <a:solidFill>
                <a:schemeClr val="dk1"/>
              </a:solidFill>
            </a:endParaRPr>
          </a:p>
        </p:txBody>
      </p:sp>
      <p:pic>
        <p:nvPicPr>
          <p:cNvPr id="448" name="Google Shape;448;p57"/>
          <p:cNvPicPr preferRelativeResize="0"/>
          <p:nvPr/>
        </p:nvPicPr>
        <p:blipFill rotWithShape="1">
          <a:blip r:embed="rId3">
            <a:alphaModFix/>
          </a:blip>
          <a:srcRect b="0" l="0" r="0" t="0"/>
          <a:stretch/>
        </p:blipFill>
        <p:spPr>
          <a:xfrm>
            <a:off x="1377550" y="764975"/>
            <a:ext cx="6096000" cy="3267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idx="4294967295" type="title"/>
          </p:nvPr>
        </p:nvSpPr>
        <p:spPr>
          <a:xfrm>
            <a:off x="2327975" y="376100"/>
            <a:ext cx="4587000" cy="698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a:t>RECURSION:</a:t>
            </a:r>
            <a:endParaRPr b="1"/>
          </a:p>
        </p:txBody>
      </p:sp>
      <p:sp>
        <p:nvSpPr>
          <p:cNvPr id="320" name="Google Shape;320;p40"/>
          <p:cNvSpPr txBox="1"/>
          <p:nvPr/>
        </p:nvSpPr>
        <p:spPr>
          <a:xfrm>
            <a:off x="1959700" y="1386425"/>
            <a:ext cx="15606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Lato"/>
                <a:ea typeface="Lato"/>
                <a:cs typeface="Lato"/>
                <a:sym typeface="Lato"/>
              </a:rPr>
              <a:t>WHAT</a:t>
            </a:r>
            <a:endParaRPr b="1" i="0" sz="2100" u="none" cap="none" strike="noStrike">
              <a:solidFill>
                <a:srgbClr val="FFFFFF"/>
              </a:solidFill>
              <a:latin typeface="Lato"/>
              <a:ea typeface="Lato"/>
              <a:cs typeface="Lato"/>
              <a:sym typeface="Lato"/>
            </a:endParaRPr>
          </a:p>
        </p:txBody>
      </p:sp>
      <p:sp>
        <p:nvSpPr>
          <p:cNvPr id="321" name="Google Shape;321;p40"/>
          <p:cNvSpPr txBox="1"/>
          <p:nvPr/>
        </p:nvSpPr>
        <p:spPr>
          <a:xfrm>
            <a:off x="1890350" y="2945425"/>
            <a:ext cx="633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22" name="Google Shape;322;p40"/>
          <p:cNvSpPr txBox="1"/>
          <p:nvPr/>
        </p:nvSpPr>
        <p:spPr>
          <a:xfrm>
            <a:off x="3702863" y="1340225"/>
            <a:ext cx="1560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Lato"/>
                <a:ea typeface="Lato"/>
                <a:cs typeface="Lato"/>
                <a:sym typeface="Lato"/>
              </a:rPr>
              <a:t>WHY</a:t>
            </a:r>
            <a:endParaRPr b="1" i="0" sz="2000" u="none" cap="none" strike="noStrike">
              <a:solidFill>
                <a:srgbClr val="FFFFFF"/>
              </a:solidFill>
              <a:latin typeface="Lato"/>
              <a:ea typeface="Lato"/>
              <a:cs typeface="Lato"/>
              <a:sym typeface="Lato"/>
            </a:endParaRPr>
          </a:p>
        </p:txBody>
      </p:sp>
      <p:sp>
        <p:nvSpPr>
          <p:cNvPr id="323" name="Google Shape;323;p40"/>
          <p:cNvSpPr txBox="1"/>
          <p:nvPr/>
        </p:nvSpPr>
        <p:spPr>
          <a:xfrm>
            <a:off x="5320250" y="1340213"/>
            <a:ext cx="1285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Lato"/>
                <a:ea typeface="Lato"/>
                <a:cs typeface="Lato"/>
                <a:sym typeface="Lato"/>
              </a:rPr>
              <a:t>HOW</a:t>
            </a:r>
            <a:endParaRPr b="1" i="0" sz="2000" u="none" cap="none" strike="noStrike">
              <a:solidFill>
                <a:srgbClr val="FFFFFF"/>
              </a:solidFill>
              <a:latin typeface="Lato"/>
              <a:ea typeface="Lato"/>
              <a:cs typeface="Lato"/>
              <a:sym typeface="Lato"/>
            </a:endParaRPr>
          </a:p>
        </p:txBody>
      </p:sp>
      <p:sp>
        <p:nvSpPr>
          <p:cNvPr id="324" name="Google Shape;324;p40"/>
          <p:cNvSpPr txBox="1"/>
          <p:nvPr/>
        </p:nvSpPr>
        <p:spPr>
          <a:xfrm>
            <a:off x="1937350" y="2098850"/>
            <a:ext cx="6704100" cy="124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Lato"/>
                <a:ea typeface="Lato"/>
                <a:cs typeface="Lato"/>
                <a:sym typeface="Lato"/>
              </a:rPr>
              <a:t>Recursion is a very simple concept in programming , yet it is one of the most mathematically elegant and mesmerizing universal concepts.</a:t>
            </a:r>
            <a:endParaRPr b="0" i="0" sz="2300" u="none" cap="none" strike="noStrike">
              <a:solidFill>
                <a:srgbClr val="FFFFFF"/>
              </a:solidFill>
              <a:latin typeface="Lato"/>
              <a:ea typeface="Lato"/>
              <a:cs typeface="Lato"/>
              <a:sym typeface="Lato"/>
            </a:endParaRPr>
          </a:p>
        </p:txBody>
      </p:sp>
      <p:pic>
        <p:nvPicPr>
          <p:cNvPr id="325" name="Google Shape;325;p40"/>
          <p:cNvPicPr preferRelativeResize="0"/>
          <p:nvPr/>
        </p:nvPicPr>
        <p:blipFill rotWithShape="1">
          <a:blip r:embed="rId3">
            <a:alphaModFix/>
          </a:blip>
          <a:srcRect b="0" l="0" r="0" t="0"/>
          <a:stretch/>
        </p:blipFill>
        <p:spPr>
          <a:xfrm>
            <a:off x="7224575" y="296750"/>
            <a:ext cx="1660310" cy="1246800"/>
          </a:xfrm>
          <a:prstGeom prst="rect">
            <a:avLst/>
          </a:prstGeom>
          <a:noFill/>
          <a:ln>
            <a:noFill/>
          </a:ln>
        </p:spPr>
      </p:pic>
      <p:pic>
        <p:nvPicPr>
          <p:cNvPr id="326" name="Google Shape;326;p40"/>
          <p:cNvPicPr preferRelativeResize="0"/>
          <p:nvPr/>
        </p:nvPicPr>
        <p:blipFill rotWithShape="1">
          <a:blip r:embed="rId4">
            <a:alphaModFix/>
          </a:blip>
          <a:srcRect b="0" l="0" r="0" t="0"/>
          <a:stretch/>
        </p:blipFill>
        <p:spPr>
          <a:xfrm>
            <a:off x="195600" y="206175"/>
            <a:ext cx="1741750" cy="1741750"/>
          </a:xfrm>
          <a:prstGeom prst="rect">
            <a:avLst/>
          </a:prstGeom>
          <a:noFill/>
          <a:ln>
            <a:noFill/>
          </a:ln>
        </p:spPr>
      </p:pic>
      <p:pic>
        <p:nvPicPr>
          <p:cNvPr id="327" name="Google Shape;327;p40"/>
          <p:cNvPicPr preferRelativeResize="0"/>
          <p:nvPr/>
        </p:nvPicPr>
        <p:blipFill rotWithShape="1">
          <a:blip r:embed="rId5">
            <a:alphaModFix/>
          </a:blip>
          <a:srcRect b="0" l="0" r="0" t="0"/>
          <a:stretch/>
        </p:blipFill>
        <p:spPr>
          <a:xfrm>
            <a:off x="132775" y="3260100"/>
            <a:ext cx="1804575" cy="1804575"/>
          </a:xfrm>
          <a:prstGeom prst="rect">
            <a:avLst/>
          </a:prstGeom>
          <a:noFill/>
          <a:ln>
            <a:noFill/>
          </a:ln>
        </p:spPr>
      </p:pic>
      <p:pic>
        <p:nvPicPr>
          <p:cNvPr id="328" name="Google Shape;328;p40"/>
          <p:cNvPicPr preferRelativeResize="0"/>
          <p:nvPr/>
        </p:nvPicPr>
        <p:blipFill rotWithShape="1">
          <a:blip r:embed="rId6">
            <a:alphaModFix/>
          </a:blip>
          <a:srcRect b="0" l="0" r="0" t="0"/>
          <a:stretch/>
        </p:blipFill>
        <p:spPr>
          <a:xfrm>
            <a:off x="6307075" y="2945425"/>
            <a:ext cx="2675350" cy="197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8"/>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a:t>Pure Recursion:</a:t>
            </a:r>
            <a:endParaRPr b="1"/>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int fib(int x)</a:t>
            </a:r>
            <a:endParaRPr/>
          </a:p>
          <a:p>
            <a:pPr indent="0" lvl="0" marL="0" rtl="0" algn="l">
              <a:lnSpc>
                <a:spcPct val="115000"/>
              </a:lnSpc>
              <a:spcBef>
                <a:spcPts val="0"/>
              </a:spcBef>
              <a:spcAft>
                <a:spcPts val="0"/>
              </a:spcAft>
              <a:buSzPts val="1300"/>
              <a:buNone/>
            </a:pPr>
            <a:r>
              <a:rPr lang="en"/>
              <a:t>{</a:t>
            </a:r>
            <a:endParaRPr/>
          </a:p>
          <a:p>
            <a:pPr indent="0" lvl="0" marL="0" rtl="0" algn="l">
              <a:lnSpc>
                <a:spcPct val="115000"/>
              </a:lnSpc>
              <a:spcBef>
                <a:spcPts val="0"/>
              </a:spcBef>
              <a:spcAft>
                <a:spcPts val="0"/>
              </a:spcAft>
              <a:buSzPts val="1300"/>
              <a:buNone/>
            </a:pPr>
            <a:r>
              <a:rPr lang="en"/>
              <a:t>    if (x &lt; 2)</a:t>
            </a:r>
            <a:endParaRPr/>
          </a:p>
          <a:p>
            <a:pPr indent="0" lvl="0" marL="0" rtl="0" algn="l">
              <a:lnSpc>
                <a:spcPct val="115000"/>
              </a:lnSpc>
              <a:spcBef>
                <a:spcPts val="0"/>
              </a:spcBef>
              <a:spcAft>
                <a:spcPts val="0"/>
              </a:spcAft>
              <a:buSzPts val="1300"/>
              <a:buNone/>
            </a:pPr>
            <a:r>
              <a:rPr lang="en"/>
              <a:t>        return 1;</a:t>
            </a:r>
            <a:endParaRPr/>
          </a:p>
          <a:p>
            <a:pPr indent="0" lvl="0" marL="0" rtl="0" algn="l">
              <a:lnSpc>
                <a:spcPct val="115000"/>
              </a:lnSpc>
              <a:spcBef>
                <a:spcPts val="0"/>
              </a:spcBef>
              <a:spcAft>
                <a:spcPts val="0"/>
              </a:spcAft>
              <a:buSzPts val="1300"/>
              <a:buNone/>
            </a:pPr>
            <a:r>
              <a:rPr lang="en"/>
              <a:t>    return fib(x-1) + fib(x-2);</a:t>
            </a:r>
            <a:endParaRPr/>
          </a:p>
          <a:p>
            <a:pPr indent="0" lvl="0" marL="0" rtl="0" algn="l">
              <a:lnSpc>
                <a:spcPct val="115000"/>
              </a:lnSpc>
              <a:spcBef>
                <a:spcPts val="0"/>
              </a:spcBef>
              <a:spcAft>
                <a:spcPts val="0"/>
              </a:spcAft>
              <a:buSzPts val="1300"/>
              <a:buNone/>
            </a:pPr>
            <a:r>
              <a:rPr lang="en"/>
              <a:t>}</a:t>
            </a:r>
            <a:endParaRPr/>
          </a:p>
          <a:p>
            <a:pPr indent="0" lvl="0" marL="0" rtl="0" algn="l">
              <a:lnSpc>
                <a:spcPct val="115000"/>
              </a:lnSpc>
              <a:spcBef>
                <a:spcPts val="0"/>
              </a:spcBef>
              <a:spcAft>
                <a:spcPts val="1200"/>
              </a:spcAft>
              <a:buSzPts val="1300"/>
              <a:buNone/>
            </a:pPr>
            <a:r>
              <a:t/>
            </a:r>
            <a:endParaRPr/>
          </a:p>
        </p:txBody>
      </p:sp>
      <p:sp>
        <p:nvSpPr>
          <p:cNvPr id="454" name="Google Shape;454;p58"/>
          <p:cNvSpPr txBox="1"/>
          <p:nvPr/>
        </p:nvSpPr>
        <p:spPr>
          <a:xfrm>
            <a:off x="963225" y="333750"/>
            <a:ext cx="3200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55" name="Google Shape;455;p5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sz="2300"/>
              <a:t>How DP(Dynamic Programming) is Useful -</a:t>
            </a:r>
            <a:endParaRPr sz="2300"/>
          </a:p>
        </p:txBody>
      </p:sp>
      <p:sp>
        <p:nvSpPr>
          <p:cNvPr id="456" name="Google Shape;456;p58"/>
          <p:cNvSpPr txBox="1"/>
          <p:nvPr>
            <p:ph idx="2" type="body"/>
          </p:nvPr>
        </p:nvSpPr>
        <p:spPr>
          <a:xfrm>
            <a:off x="4933225" y="1567550"/>
            <a:ext cx="3403200" cy="3318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a:t>Dynamic Programming: </a:t>
            </a:r>
            <a:endParaRPr b="1"/>
          </a:p>
          <a:p>
            <a:pPr indent="0" lvl="0" marL="0" rtl="0" algn="l">
              <a:lnSpc>
                <a:spcPct val="115000"/>
              </a:lnSpc>
              <a:spcBef>
                <a:spcPts val="1000"/>
              </a:spcBef>
              <a:spcAft>
                <a:spcPts val="0"/>
              </a:spcAft>
              <a:buSzPts val="1300"/>
              <a:buNone/>
            </a:pPr>
            <a:r>
              <a:rPr lang="en"/>
              <a:t>int fibresult[N];</a:t>
            </a:r>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rPr lang="en"/>
              <a:t>void setup_fib()</a:t>
            </a:r>
            <a:endParaRPr/>
          </a:p>
          <a:p>
            <a:pPr indent="0" lvl="0" marL="0" rtl="0" algn="l">
              <a:lnSpc>
                <a:spcPct val="115000"/>
              </a:lnSpc>
              <a:spcBef>
                <a:spcPts val="0"/>
              </a:spcBef>
              <a:spcAft>
                <a:spcPts val="0"/>
              </a:spcAft>
              <a:buSzPts val="1300"/>
              <a:buNone/>
            </a:pPr>
            <a:r>
              <a:rPr lang="en"/>
              <a:t>{</a:t>
            </a:r>
            <a:endParaRPr/>
          </a:p>
          <a:p>
            <a:pPr indent="0" lvl="0" marL="0" rtl="0" algn="l">
              <a:lnSpc>
                <a:spcPct val="115000"/>
              </a:lnSpc>
              <a:spcBef>
                <a:spcPts val="0"/>
              </a:spcBef>
              <a:spcAft>
                <a:spcPts val="0"/>
              </a:spcAft>
              <a:buSzPts val="1300"/>
              <a:buNone/>
            </a:pPr>
            <a:r>
              <a:rPr lang="en"/>
              <a:t>    fibresult[0] = 1;</a:t>
            </a:r>
            <a:endParaRPr/>
          </a:p>
          <a:p>
            <a:pPr indent="0" lvl="0" marL="0" rtl="0" algn="l">
              <a:lnSpc>
                <a:spcPct val="115000"/>
              </a:lnSpc>
              <a:spcBef>
                <a:spcPts val="0"/>
              </a:spcBef>
              <a:spcAft>
                <a:spcPts val="0"/>
              </a:spcAft>
              <a:buSzPts val="1300"/>
              <a:buNone/>
            </a:pPr>
            <a:r>
              <a:rPr lang="en"/>
              <a:t>    fibresult[1] = 1;</a:t>
            </a:r>
            <a:endParaRPr/>
          </a:p>
          <a:p>
            <a:pPr indent="0" lvl="0" marL="0" rtl="0" algn="l">
              <a:lnSpc>
                <a:spcPct val="115000"/>
              </a:lnSpc>
              <a:spcBef>
                <a:spcPts val="0"/>
              </a:spcBef>
              <a:spcAft>
                <a:spcPts val="0"/>
              </a:spcAft>
              <a:buSzPts val="1300"/>
              <a:buNone/>
            </a:pPr>
            <a:r>
              <a:rPr lang="en"/>
              <a:t>    for (int i = 2; i &lt; N; i++)</a:t>
            </a:r>
            <a:endParaRPr/>
          </a:p>
          <a:p>
            <a:pPr indent="0" lvl="0" marL="0" rtl="0" algn="l">
              <a:lnSpc>
                <a:spcPct val="115000"/>
              </a:lnSpc>
              <a:spcBef>
                <a:spcPts val="0"/>
              </a:spcBef>
              <a:spcAft>
                <a:spcPts val="0"/>
              </a:spcAft>
              <a:buSzPts val="1300"/>
              <a:buNone/>
            </a:pPr>
            <a:r>
              <a:rPr lang="en"/>
              <a:t>       fibresult[i] = fibresult[i-1] + fibresult[i-2];</a:t>
            </a:r>
            <a:endParaRPr/>
          </a:p>
          <a:p>
            <a:pPr indent="0" lvl="0" marL="0" rtl="0" algn="l">
              <a:lnSpc>
                <a:spcPct val="115000"/>
              </a:lnSpc>
              <a:spcBef>
                <a:spcPts val="0"/>
              </a:spcBef>
              <a:spcAft>
                <a:spcPts val="0"/>
              </a:spcAft>
              <a:buSzPts val="1300"/>
              <a:buNone/>
            </a:pPr>
            <a:r>
              <a:rPr lang="en"/>
              <a:t>}</a:t>
            </a:r>
            <a:endParaRPr/>
          </a:p>
          <a:p>
            <a:pPr indent="0" lvl="0" marL="0" rtl="0" algn="l">
              <a:lnSpc>
                <a:spcPct val="115000"/>
              </a:lnSpc>
              <a:spcBef>
                <a:spcPts val="0"/>
              </a:spcBef>
              <a:spcAft>
                <a:spcPts val="0"/>
              </a:spcAft>
              <a:buSzPts val="1300"/>
              <a:buNone/>
            </a:pPr>
            <a:r>
              <a:rPr lang="en"/>
              <a:t>int fib(int x) { return fibresult[x]; }</a:t>
            </a:r>
            <a:endParaRPr/>
          </a:p>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9"/>
          <p:cNvSpPr txBox="1"/>
          <p:nvPr>
            <p:ph type="title"/>
          </p:nvPr>
        </p:nvSpPr>
        <p:spPr>
          <a:xfrm>
            <a:off x="535625" y="1701375"/>
            <a:ext cx="5419200" cy="15003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en"/>
              <a:t>Recursion Part - 3 : </a:t>
            </a:r>
            <a:endParaRPr/>
          </a:p>
          <a:p>
            <a:pPr indent="0" lvl="0" marL="0" rtl="0" algn="l">
              <a:lnSpc>
                <a:spcPct val="100000"/>
              </a:lnSpc>
              <a:spcBef>
                <a:spcPts val="0"/>
              </a:spcBef>
              <a:spcAft>
                <a:spcPts val="0"/>
              </a:spcAft>
              <a:buSzPts val="2800"/>
              <a:buNone/>
            </a:pPr>
            <a:r>
              <a:rPr lang="en"/>
              <a:t>Solving Problems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0"/>
          <p:cNvSpPr txBox="1"/>
          <p:nvPr>
            <p:ph idx="4294967295" type="title"/>
          </p:nvPr>
        </p:nvSpPr>
        <p:spPr>
          <a:xfrm>
            <a:off x="976700" y="228325"/>
            <a:ext cx="5545200" cy="433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1720"/>
              <a:t>The 0 -1 Knapsack Problem :</a:t>
            </a:r>
            <a:endParaRPr sz="1720"/>
          </a:p>
        </p:txBody>
      </p:sp>
      <p:sp>
        <p:nvSpPr>
          <p:cNvPr id="467" name="Google Shape;467;p60"/>
          <p:cNvSpPr txBox="1"/>
          <p:nvPr>
            <p:ph idx="4294967295" type="body"/>
          </p:nvPr>
        </p:nvSpPr>
        <p:spPr>
          <a:xfrm>
            <a:off x="1047600" y="701025"/>
            <a:ext cx="7750800" cy="3478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solidFill>
                  <a:srgbClr val="FFFFFF"/>
                </a:solidFill>
                <a:latin typeface="Arial"/>
                <a:ea typeface="Arial"/>
                <a:cs typeface="Arial"/>
                <a:sym typeface="Arial"/>
              </a:rPr>
              <a:t>Given weights and values of n items, put these items in a knapsack of capacity W to get the maximum total value in the knapsack. In other words, given two integer arrays val[0..n-1] and wt[0..n-1] which represent values and weights associated with n items respectively. Also given an integer W which represents knapsack capacity, find out the maximum value subset of val[] such that sum of the weights of this subset is smaller than or equal to W. You cannot break an item, either pick the complete item or don’t pick it (0-1 property).</a:t>
            </a:r>
            <a:endParaRPr>
              <a:solidFill>
                <a:srgbClr val="FFFFFF"/>
              </a:solidFill>
              <a:latin typeface="Arial"/>
              <a:ea typeface="Arial"/>
              <a:cs typeface="Arial"/>
              <a:sym typeface="Arial"/>
            </a:endParaRPr>
          </a:p>
          <a:p>
            <a:pPr indent="0" lvl="0" marL="0" rtl="0" algn="l">
              <a:lnSpc>
                <a:spcPct val="115000"/>
              </a:lnSpc>
              <a:spcBef>
                <a:spcPts val="1200"/>
              </a:spcBef>
              <a:spcAft>
                <a:spcPts val="1200"/>
              </a:spcAft>
              <a:buSzPts val="1300"/>
              <a:buNone/>
            </a:pPr>
            <a:r>
              <a:t/>
            </a:r>
            <a:endParaRPr>
              <a:solidFill>
                <a:srgbClr val="FFFFFF"/>
              </a:solidFill>
              <a:latin typeface="Arial"/>
              <a:ea typeface="Arial"/>
              <a:cs typeface="Arial"/>
              <a:sym typeface="Arial"/>
            </a:endParaRPr>
          </a:p>
        </p:txBody>
      </p:sp>
      <p:pic>
        <p:nvPicPr>
          <p:cNvPr id="468" name="Google Shape;468;p60"/>
          <p:cNvPicPr preferRelativeResize="0"/>
          <p:nvPr/>
        </p:nvPicPr>
        <p:blipFill rotWithShape="1">
          <a:blip r:embed="rId3">
            <a:alphaModFix/>
          </a:blip>
          <a:srcRect b="0" l="0" r="0" t="0"/>
          <a:stretch/>
        </p:blipFill>
        <p:spPr>
          <a:xfrm>
            <a:off x="1139675" y="2398250"/>
            <a:ext cx="5348099" cy="2309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1"/>
          <p:cNvSpPr txBox="1"/>
          <p:nvPr/>
        </p:nvSpPr>
        <p:spPr>
          <a:xfrm>
            <a:off x="590750" y="370200"/>
            <a:ext cx="298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Approaching a Recursion Problem :</a:t>
            </a:r>
            <a:endParaRPr b="0" i="0" sz="1400" u="none" cap="none" strike="noStrike">
              <a:solidFill>
                <a:schemeClr val="lt1"/>
              </a:solidFill>
              <a:latin typeface="Lato"/>
              <a:ea typeface="Lato"/>
              <a:cs typeface="Lato"/>
              <a:sym typeface="Lato"/>
            </a:endParaRPr>
          </a:p>
        </p:txBody>
      </p:sp>
      <p:sp>
        <p:nvSpPr>
          <p:cNvPr id="474" name="Google Shape;474;p61"/>
          <p:cNvSpPr txBox="1"/>
          <p:nvPr/>
        </p:nvSpPr>
        <p:spPr>
          <a:xfrm>
            <a:off x="645900" y="890075"/>
            <a:ext cx="7790100" cy="158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Lato"/>
                <a:ea typeface="Lato"/>
                <a:cs typeface="Lato"/>
                <a:sym typeface="Lato"/>
              </a:rPr>
              <a:t>A recursive function  as we have studied earlier consists of two parts :</a:t>
            </a: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Base condition</a:t>
            </a:r>
            <a:endParaRPr b="0" i="0" sz="1300" u="none" cap="none" strike="noStrike">
              <a:solidFill>
                <a:schemeClr val="lt1"/>
              </a:solidFill>
              <a:latin typeface="Lato"/>
              <a:ea typeface="Lato"/>
              <a:cs typeface="Lato"/>
              <a:sym typeface="Lato"/>
            </a:endParaRPr>
          </a:p>
          <a:p>
            <a:pPr indent="-311150" lvl="0" marL="457200" marR="0" rtl="0" algn="l">
              <a:lnSpc>
                <a:spcPct val="100000"/>
              </a:lnSpc>
              <a:spcBef>
                <a:spcPts val="0"/>
              </a:spcBef>
              <a:spcAft>
                <a:spcPts val="0"/>
              </a:spcAft>
              <a:buClr>
                <a:schemeClr val="lt1"/>
              </a:buClr>
              <a:buSzPts val="1300"/>
              <a:buFont typeface="Lato"/>
              <a:buChar char="●"/>
            </a:pPr>
            <a:r>
              <a:rPr b="0" i="0" lang="en" sz="1300" u="none" cap="none" strike="noStrike">
                <a:solidFill>
                  <a:schemeClr val="lt1"/>
                </a:solidFill>
                <a:latin typeface="Lato"/>
                <a:ea typeface="Lato"/>
                <a:cs typeface="Lato"/>
                <a:sym typeface="Lato"/>
              </a:rPr>
              <a:t>Iterative condition</a:t>
            </a:r>
            <a:endParaRPr b="0" i="0" sz="1300" u="none" cap="none" strike="noStrike">
              <a:solidFill>
                <a:schemeClr val="lt1"/>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Lato"/>
                <a:ea typeface="Lato"/>
                <a:cs typeface="Lato"/>
                <a:sym typeface="Lato"/>
              </a:rPr>
              <a:t>Let us define our recursive function as follows :</a:t>
            </a:r>
            <a:endParaRPr b="0" i="0" sz="13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Lato"/>
              <a:ea typeface="Lato"/>
              <a:cs typeface="Lato"/>
              <a:sym typeface="Lato"/>
            </a:endParaRPr>
          </a:p>
        </p:txBody>
      </p:sp>
      <p:pic>
        <p:nvPicPr>
          <p:cNvPr id="475" name="Google Shape;475;p61"/>
          <p:cNvPicPr preferRelativeResize="0"/>
          <p:nvPr/>
        </p:nvPicPr>
        <p:blipFill rotWithShape="1">
          <a:blip r:embed="rId3">
            <a:alphaModFix/>
          </a:blip>
          <a:srcRect b="0" l="0" r="0" t="0"/>
          <a:stretch/>
        </p:blipFill>
        <p:spPr>
          <a:xfrm>
            <a:off x="695900" y="2186875"/>
            <a:ext cx="7858125" cy="1781175"/>
          </a:xfrm>
          <a:prstGeom prst="rect">
            <a:avLst/>
          </a:prstGeom>
          <a:noFill/>
          <a:ln>
            <a:noFill/>
          </a:ln>
        </p:spPr>
      </p:pic>
      <p:sp>
        <p:nvSpPr>
          <p:cNvPr id="476" name="Google Shape;476;p61"/>
          <p:cNvSpPr txBox="1"/>
          <p:nvPr/>
        </p:nvSpPr>
        <p:spPr>
          <a:xfrm>
            <a:off x="695900" y="4119525"/>
            <a:ext cx="7908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lt1"/>
                </a:solidFill>
                <a:latin typeface="Lato"/>
                <a:ea typeface="Lato"/>
                <a:cs typeface="Lato"/>
                <a:sym typeface="Lato"/>
              </a:rPr>
              <a:t>Note the fact that W and N are the two function parameters that are varied during recursion.</a:t>
            </a:r>
            <a:endParaRPr b="0" i="0" sz="1300" u="none" cap="none" strike="noStrike">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2"/>
          <p:cNvSpPr txBox="1"/>
          <p:nvPr/>
        </p:nvSpPr>
        <p:spPr>
          <a:xfrm>
            <a:off x="330825" y="858550"/>
            <a:ext cx="8562000" cy="209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Base Condition :</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304800" lvl="0" marL="457200" marR="0" rtl="0" algn="l">
              <a:lnSpc>
                <a:spcPct val="100000"/>
              </a:lnSpc>
              <a:spcBef>
                <a:spcPts val="0"/>
              </a:spcBef>
              <a:spcAft>
                <a:spcPts val="0"/>
              </a:spcAft>
              <a:buClr>
                <a:schemeClr val="lt1"/>
              </a:buClr>
              <a:buSzPts val="1200"/>
              <a:buFont typeface="Lato"/>
              <a:buChar char="●"/>
            </a:pPr>
            <a:r>
              <a:rPr b="0" i="0" lang="en" sz="1200" u="none" cap="none" strike="noStrike">
                <a:solidFill>
                  <a:schemeClr val="lt1"/>
                </a:solidFill>
                <a:latin typeface="Lato"/>
                <a:ea typeface="Lato"/>
                <a:cs typeface="Lato"/>
                <a:sym typeface="Lato"/>
              </a:rPr>
              <a:t>The condition where the 2 varied function parameters are the smallest </a:t>
            </a:r>
            <a:endParaRPr b="0" i="0" sz="1200" u="none" cap="none" strike="noStrike">
              <a:solidFill>
                <a:schemeClr val="lt1"/>
              </a:solidFill>
              <a:latin typeface="Lato"/>
              <a:ea typeface="Lato"/>
              <a:cs typeface="Lato"/>
              <a:sym typeface="Lato"/>
            </a:endParaRPr>
          </a:p>
          <a:p>
            <a:pPr indent="-304800" lvl="0" marL="457200" marR="0" rtl="0" algn="l">
              <a:lnSpc>
                <a:spcPct val="100000"/>
              </a:lnSpc>
              <a:spcBef>
                <a:spcPts val="0"/>
              </a:spcBef>
              <a:spcAft>
                <a:spcPts val="0"/>
              </a:spcAft>
              <a:buClr>
                <a:schemeClr val="lt1"/>
              </a:buClr>
              <a:buSzPts val="1200"/>
              <a:buFont typeface="Lato"/>
              <a:buChar char="●"/>
            </a:pPr>
            <a:r>
              <a:rPr b="0" i="0" lang="en" sz="1200" u="none" cap="none" strike="noStrike">
                <a:solidFill>
                  <a:schemeClr val="lt1"/>
                </a:solidFill>
                <a:latin typeface="Lato"/>
                <a:ea typeface="Lato"/>
                <a:cs typeface="Lato"/>
                <a:sym typeface="Lato"/>
              </a:rPr>
              <a:t>In our case capacity of Knapsack W = 0 </a:t>
            </a:r>
            <a:endParaRPr b="0" i="0" sz="1200" u="none" cap="none" strike="noStrike">
              <a:solidFill>
                <a:schemeClr val="lt1"/>
              </a:solidFill>
              <a:latin typeface="Lato"/>
              <a:ea typeface="Lato"/>
              <a:cs typeface="Lato"/>
              <a:sym typeface="Lato"/>
            </a:endParaRPr>
          </a:p>
          <a:p>
            <a:pPr indent="-304800" lvl="0" marL="457200" marR="0" rtl="0" algn="l">
              <a:lnSpc>
                <a:spcPct val="100000"/>
              </a:lnSpc>
              <a:spcBef>
                <a:spcPts val="0"/>
              </a:spcBef>
              <a:spcAft>
                <a:spcPts val="0"/>
              </a:spcAft>
              <a:buClr>
                <a:schemeClr val="lt1"/>
              </a:buClr>
              <a:buSzPts val="1200"/>
              <a:buFont typeface="Lato"/>
              <a:buChar char="●"/>
            </a:pPr>
            <a:r>
              <a:rPr b="0" i="0" lang="en" sz="1200" u="none" cap="none" strike="noStrike">
                <a:solidFill>
                  <a:schemeClr val="lt1"/>
                </a:solidFill>
                <a:latin typeface="Lato"/>
                <a:ea typeface="Lato"/>
                <a:cs typeface="Lato"/>
                <a:sym typeface="Lato"/>
              </a:rPr>
              <a:t>Or else  the number of items outside of the Knapsack N = 0</a:t>
            </a:r>
            <a:endParaRPr b="0" i="0" sz="1200" u="none" cap="none" strike="noStrike">
              <a:solidFill>
                <a:schemeClr val="lt1"/>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Lato"/>
                <a:ea typeface="Lato"/>
                <a:cs typeface="Lato"/>
                <a:sym typeface="Lato"/>
              </a:rPr>
              <a:t>In either cases there is no possible addition of value into the Knapsack and hence the function would be returning 0</a:t>
            </a:r>
            <a:endParaRPr b="0" i="0" sz="12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Lato"/>
                <a:ea typeface="Lato"/>
                <a:cs typeface="Lato"/>
                <a:sym typeface="Lato"/>
              </a:rPr>
              <a:t>So we define our base condition as follows :</a:t>
            </a:r>
            <a:endParaRPr b="0" i="0" sz="12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p:txBody>
      </p:sp>
      <p:pic>
        <p:nvPicPr>
          <p:cNvPr id="482" name="Google Shape;482;p62"/>
          <p:cNvPicPr preferRelativeResize="0"/>
          <p:nvPr/>
        </p:nvPicPr>
        <p:blipFill rotWithShape="1">
          <a:blip r:embed="rId3">
            <a:alphaModFix/>
          </a:blip>
          <a:srcRect b="0" l="0" r="0" t="0"/>
          <a:stretch/>
        </p:blipFill>
        <p:spPr>
          <a:xfrm>
            <a:off x="2160950" y="3180375"/>
            <a:ext cx="3674650" cy="100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3"/>
          <p:cNvSpPr txBox="1"/>
          <p:nvPr/>
        </p:nvSpPr>
        <p:spPr>
          <a:xfrm>
            <a:off x="74575" y="57900"/>
            <a:ext cx="83886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Iterative condition:</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Lato"/>
                <a:ea typeface="Lato"/>
                <a:cs typeface="Lato"/>
                <a:sym typeface="Lato"/>
              </a:rPr>
              <a:t>In order to obtain the iterative condition we try and make use of a choice diagram or decision tree.</a:t>
            </a:r>
            <a:endParaRPr b="0" i="0" sz="12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Lato"/>
                <a:ea typeface="Lato"/>
                <a:cs typeface="Lato"/>
                <a:sym typeface="Lato"/>
              </a:rPr>
              <a:t>What is a choice diagram :</a:t>
            </a:r>
            <a:endParaRPr b="0" i="0" sz="12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a:p>
            <a:pPr indent="-304800" lvl="0" marL="457200" marR="0" rtl="0" algn="l">
              <a:lnSpc>
                <a:spcPct val="100000"/>
              </a:lnSpc>
              <a:spcBef>
                <a:spcPts val="0"/>
              </a:spcBef>
              <a:spcAft>
                <a:spcPts val="0"/>
              </a:spcAft>
              <a:buClr>
                <a:schemeClr val="lt1"/>
              </a:buClr>
              <a:buSzPts val="1200"/>
              <a:buFont typeface="Lato"/>
              <a:buChar char="●"/>
            </a:pPr>
            <a:r>
              <a:rPr b="0" i="0" lang="en" sz="1200" u="none" cap="none" strike="noStrike">
                <a:solidFill>
                  <a:schemeClr val="lt1"/>
                </a:solidFill>
                <a:latin typeface="Lato"/>
                <a:ea typeface="Lato"/>
                <a:cs typeface="Lato"/>
                <a:sym typeface="Lato"/>
              </a:rPr>
              <a:t> As the name indicates its used in making choices  or decisions</a:t>
            </a:r>
            <a:endParaRPr b="0" i="0" sz="1200" u="none" cap="none" strike="noStrike">
              <a:solidFill>
                <a:schemeClr val="lt1"/>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a:p>
            <a:pPr indent="-304800" lvl="0" marL="457200" marR="0" rtl="0" algn="l">
              <a:lnSpc>
                <a:spcPct val="100000"/>
              </a:lnSpc>
              <a:spcBef>
                <a:spcPts val="0"/>
              </a:spcBef>
              <a:spcAft>
                <a:spcPts val="0"/>
              </a:spcAft>
              <a:buClr>
                <a:schemeClr val="lt1"/>
              </a:buClr>
              <a:buSzPts val="1200"/>
              <a:buFont typeface="Lato"/>
              <a:buChar char="●"/>
            </a:pPr>
            <a:r>
              <a:rPr b="0" i="0" lang="en" sz="1200" u="none" cap="none" strike="noStrike">
                <a:solidFill>
                  <a:schemeClr val="lt1"/>
                </a:solidFill>
                <a:latin typeface="Lato"/>
                <a:ea typeface="Lato"/>
                <a:cs typeface="Lato"/>
                <a:sym typeface="Lato"/>
              </a:rPr>
              <a:t>We try taking decisions by imposing the conditions </a:t>
            </a:r>
            <a:endParaRPr b="0" i="0" sz="1200" u="none" cap="none" strike="noStrike">
              <a:solidFill>
                <a:schemeClr val="lt1"/>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a:p>
            <a:pPr indent="-304800" lvl="0" marL="457200" marR="0" rtl="0" algn="l">
              <a:lnSpc>
                <a:spcPct val="100000"/>
              </a:lnSpc>
              <a:spcBef>
                <a:spcPts val="0"/>
              </a:spcBef>
              <a:spcAft>
                <a:spcPts val="0"/>
              </a:spcAft>
              <a:buClr>
                <a:schemeClr val="lt1"/>
              </a:buClr>
              <a:buSzPts val="1200"/>
              <a:buFont typeface="Lato"/>
              <a:buChar char="●"/>
            </a:pPr>
            <a:r>
              <a:rPr b="0" i="0" lang="en" sz="1200" u="none" cap="none" strike="noStrike">
                <a:solidFill>
                  <a:schemeClr val="lt1"/>
                </a:solidFill>
                <a:latin typeface="Lato"/>
                <a:ea typeface="Lato"/>
                <a:cs typeface="Lato"/>
                <a:sym typeface="Lato"/>
              </a:rPr>
              <a:t>This structural way of representation makes it easy to write conditionals in our code .</a:t>
            </a:r>
            <a:endParaRPr b="0" i="0" sz="1200" u="none" cap="none" strike="noStrike">
              <a:solidFill>
                <a:schemeClr val="lt1"/>
              </a:solidFill>
              <a:latin typeface="Lato"/>
              <a:ea typeface="Lato"/>
              <a:cs typeface="Lato"/>
              <a:sym typeface="Lato"/>
            </a:endParaRPr>
          </a:p>
        </p:txBody>
      </p:sp>
      <p:pic>
        <p:nvPicPr>
          <p:cNvPr id="488" name="Google Shape;488;p63"/>
          <p:cNvPicPr preferRelativeResize="0"/>
          <p:nvPr/>
        </p:nvPicPr>
        <p:blipFill rotWithShape="1">
          <a:blip r:embed="rId3">
            <a:alphaModFix/>
          </a:blip>
          <a:srcRect b="0" l="0" r="0" t="0"/>
          <a:stretch/>
        </p:blipFill>
        <p:spPr>
          <a:xfrm>
            <a:off x="608175" y="2792750"/>
            <a:ext cx="7927649" cy="1529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2" name="Shape 492"/>
        <p:cNvGrpSpPr/>
        <p:nvPr/>
      </p:nvGrpSpPr>
      <p:grpSpPr>
        <a:xfrm>
          <a:off x="0" y="0"/>
          <a:ext cx="0" cy="0"/>
          <a:chOff x="0" y="0"/>
          <a:chExt cx="0" cy="0"/>
        </a:xfrm>
      </p:grpSpPr>
      <p:sp>
        <p:nvSpPr>
          <p:cNvPr id="493" name="Google Shape;493;p64"/>
          <p:cNvSpPr/>
          <p:nvPr/>
        </p:nvSpPr>
        <p:spPr>
          <a:xfrm>
            <a:off x="4668868" y="518400"/>
            <a:ext cx="1538100" cy="442500"/>
          </a:xfrm>
          <a:prstGeom prst="roundRect">
            <a:avLst>
              <a:gd fmla="val 50000" name="adj"/>
            </a:avLst>
          </a:prstGeom>
          <a:solidFill>
            <a:srgbClr val="BF9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Item N-1</a:t>
            </a:r>
            <a:endParaRPr b="0" i="0" sz="1400" u="none" cap="none" strike="noStrike">
              <a:solidFill>
                <a:schemeClr val="dk1"/>
              </a:solidFill>
              <a:latin typeface="Arial"/>
              <a:ea typeface="Arial"/>
              <a:cs typeface="Arial"/>
              <a:sym typeface="Arial"/>
            </a:endParaRPr>
          </a:p>
        </p:txBody>
      </p:sp>
      <p:sp>
        <p:nvSpPr>
          <p:cNvPr id="494" name="Google Shape;494;p64"/>
          <p:cNvSpPr/>
          <p:nvPr/>
        </p:nvSpPr>
        <p:spPr>
          <a:xfrm>
            <a:off x="6573590" y="1459226"/>
            <a:ext cx="1538100" cy="442500"/>
          </a:xfrm>
          <a:prstGeom prst="roundRect">
            <a:avLst>
              <a:gd fmla="val 50000" name="adj"/>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If ( wt[N-1] &gt;W)</a:t>
            </a:r>
            <a:endParaRPr b="0" i="0" sz="1400" u="none" cap="none" strike="noStrike">
              <a:solidFill>
                <a:schemeClr val="dk1"/>
              </a:solidFill>
              <a:latin typeface="Arial"/>
              <a:ea typeface="Arial"/>
              <a:cs typeface="Arial"/>
              <a:sym typeface="Arial"/>
            </a:endParaRPr>
          </a:p>
        </p:txBody>
      </p:sp>
      <p:sp>
        <p:nvSpPr>
          <p:cNvPr id="495" name="Google Shape;495;p64"/>
          <p:cNvSpPr/>
          <p:nvPr/>
        </p:nvSpPr>
        <p:spPr>
          <a:xfrm>
            <a:off x="2661597" y="1459226"/>
            <a:ext cx="1538100" cy="442500"/>
          </a:xfrm>
          <a:prstGeom prst="roundRect">
            <a:avLst>
              <a:gd fmla="val 50000" name="adj"/>
            </a:avLst>
          </a:prstGeom>
          <a:solidFill>
            <a:srgbClr val="F1C23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If ( wt[N-1] &lt;= W )</a:t>
            </a:r>
            <a:endParaRPr b="0" i="0" sz="1400" u="none" cap="none" strike="noStrike">
              <a:solidFill>
                <a:schemeClr val="dk1"/>
              </a:solidFill>
              <a:latin typeface="Arial"/>
              <a:ea typeface="Arial"/>
              <a:cs typeface="Arial"/>
              <a:sym typeface="Arial"/>
            </a:endParaRPr>
          </a:p>
        </p:txBody>
      </p:sp>
      <p:sp>
        <p:nvSpPr>
          <p:cNvPr id="496" name="Google Shape;496;p64"/>
          <p:cNvSpPr/>
          <p:nvPr/>
        </p:nvSpPr>
        <p:spPr>
          <a:xfrm>
            <a:off x="769050" y="2129253"/>
            <a:ext cx="1538100" cy="442500"/>
          </a:xfrm>
          <a:prstGeom prst="roundRect">
            <a:avLst>
              <a:gd fmla="val 50000" name="adj"/>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Include</a:t>
            </a:r>
            <a:endParaRPr b="0" i="0" sz="1400" u="none" cap="none" strike="noStrike">
              <a:solidFill>
                <a:schemeClr val="dk1"/>
              </a:solidFill>
              <a:latin typeface="Arial"/>
              <a:ea typeface="Arial"/>
              <a:cs typeface="Arial"/>
              <a:sym typeface="Arial"/>
            </a:endParaRPr>
          </a:p>
        </p:txBody>
      </p:sp>
      <p:sp>
        <p:nvSpPr>
          <p:cNvPr id="497" name="Google Shape;497;p64"/>
          <p:cNvSpPr/>
          <p:nvPr/>
        </p:nvSpPr>
        <p:spPr>
          <a:xfrm>
            <a:off x="4579293" y="2129253"/>
            <a:ext cx="1538100" cy="442500"/>
          </a:xfrm>
          <a:prstGeom prst="roundRect">
            <a:avLst>
              <a:gd fmla="val 50000" name="adj"/>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Exclude</a:t>
            </a:r>
            <a:endParaRPr b="0" i="0" sz="1400" u="none" cap="none" strike="noStrike">
              <a:solidFill>
                <a:schemeClr val="dk1"/>
              </a:solidFill>
              <a:latin typeface="Arial"/>
              <a:ea typeface="Arial"/>
              <a:cs typeface="Arial"/>
              <a:sym typeface="Arial"/>
            </a:endParaRPr>
          </a:p>
        </p:txBody>
      </p:sp>
      <p:sp>
        <p:nvSpPr>
          <p:cNvPr id="498" name="Google Shape;498;p64"/>
          <p:cNvSpPr/>
          <p:nvPr/>
        </p:nvSpPr>
        <p:spPr>
          <a:xfrm>
            <a:off x="6573593" y="2295778"/>
            <a:ext cx="1538100" cy="442500"/>
          </a:xfrm>
          <a:prstGeom prst="roundRect">
            <a:avLst>
              <a:gd fmla="val 50000" name="adj"/>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Exclude</a:t>
            </a:r>
            <a:endParaRPr b="0" i="0" sz="1400" u="none" cap="none" strike="noStrike">
              <a:solidFill>
                <a:schemeClr val="dk1"/>
              </a:solidFill>
              <a:latin typeface="Arial"/>
              <a:ea typeface="Arial"/>
              <a:cs typeface="Arial"/>
              <a:sym typeface="Arial"/>
            </a:endParaRPr>
          </a:p>
        </p:txBody>
      </p:sp>
      <p:cxnSp>
        <p:nvCxnSpPr>
          <p:cNvPr id="499" name="Google Shape;499;p64"/>
          <p:cNvCxnSpPr>
            <a:stCxn id="493" idx="2"/>
            <a:endCxn id="494" idx="0"/>
          </p:cNvCxnSpPr>
          <p:nvPr/>
        </p:nvCxnSpPr>
        <p:spPr>
          <a:xfrm flipH="1" rot="-5400000">
            <a:off x="6141118" y="257700"/>
            <a:ext cx="498300" cy="19047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500" name="Google Shape;500;p64"/>
          <p:cNvCxnSpPr>
            <a:stCxn id="495" idx="0"/>
            <a:endCxn id="493" idx="2"/>
          </p:cNvCxnSpPr>
          <p:nvPr/>
        </p:nvCxnSpPr>
        <p:spPr>
          <a:xfrm rot="-5400000">
            <a:off x="4185147" y="206426"/>
            <a:ext cx="498300" cy="2007300"/>
          </a:xfrm>
          <a:prstGeom prst="bentConnector3">
            <a:avLst>
              <a:gd fmla="val 50003" name="adj1"/>
            </a:avLst>
          </a:prstGeom>
          <a:noFill/>
          <a:ln cap="flat" cmpd="sng" w="9525">
            <a:solidFill>
              <a:srgbClr val="C2C2C2"/>
            </a:solidFill>
            <a:prstDash val="solid"/>
            <a:round/>
            <a:headEnd len="sm" w="sm" type="none"/>
            <a:tailEnd len="sm" w="sm" type="none"/>
          </a:ln>
        </p:spPr>
      </p:cxnSp>
      <p:cxnSp>
        <p:nvCxnSpPr>
          <p:cNvPr id="501" name="Google Shape;501;p64"/>
          <p:cNvCxnSpPr>
            <a:stCxn id="495" idx="2"/>
            <a:endCxn id="497" idx="0"/>
          </p:cNvCxnSpPr>
          <p:nvPr/>
        </p:nvCxnSpPr>
        <p:spPr>
          <a:xfrm flipH="1" rot="-5400000">
            <a:off x="4275747" y="1056626"/>
            <a:ext cx="227400" cy="1917600"/>
          </a:xfrm>
          <a:prstGeom prst="bentConnector3">
            <a:avLst>
              <a:gd fmla="val 50028" name="adj1"/>
            </a:avLst>
          </a:prstGeom>
          <a:noFill/>
          <a:ln cap="flat" cmpd="sng" w="9525">
            <a:solidFill>
              <a:srgbClr val="C2C2C2"/>
            </a:solidFill>
            <a:prstDash val="solid"/>
            <a:round/>
            <a:headEnd len="sm" w="sm" type="none"/>
            <a:tailEnd len="sm" w="sm" type="none"/>
          </a:ln>
        </p:spPr>
      </p:cxnSp>
      <p:cxnSp>
        <p:nvCxnSpPr>
          <p:cNvPr id="502" name="Google Shape;502;p64"/>
          <p:cNvCxnSpPr>
            <a:stCxn id="496" idx="0"/>
            <a:endCxn id="495" idx="2"/>
          </p:cNvCxnSpPr>
          <p:nvPr/>
        </p:nvCxnSpPr>
        <p:spPr>
          <a:xfrm rot="-5400000">
            <a:off x="2370600" y="1069353"/>
            <a:ext cx="227400" cy="1892400"/>
          </a:xfrm>
          <a:prstGeom prst="bentConnector3">
            <a:avLst>
              <a:gd fmla="val 50028" name="adj1"/>
            </a:avLst>
          </a:prstGeom>
          <a:noFill/>
          <a:ln cap="flat" cmpd="sng" w="9525">
            <a:solidFill>
              <a:srgbClr val="C2C2C2"/>
            </a:solidFill>
            <a:prstDash val="solid"/>
            <a:round/>
            <a:headEnd len="sm" w="sm" type="none"/>
            <a:tailEnd len="sm" w="sm" type="none"/>
          </a:ln>
        </p:spPr>
      </p:cxnSp>
      <p:cxnSp>
        <p:nvCxnSpPr>
          <p:cNvPr id="503" name="Google Shape;503;p64"/>
          <p:cNvCxnSpPr>
            <a:stCxn id="494" idx="2"/>
            <a:endCxn id="498" idx="0"/>
          </p:cNvCxnSpPr>
          <p:nvPr/>
        </p:nvCxnSpPr>
        <p:spPr>
          <a:xfrm flipH="1" rot="-5400000">
            <a:off x="7145840" y="2098526"/>
            <a:ext cx="394200" cy="600"/>
          </a:xfrm>
          <a:prstGeom prst="bentConnector3">
            <a:avLst>
              <a:gd fmla="val 49981" name="adj1"/>
            </a:avLst>
          </a:prstGeom>
          <a:noFill/>
          <a:ln cap="flat" cmpd="sng" w="9525">
            <a:solidFill>
              <a:srgbClr val="C2C2C2"/>
            </a:solidFill>
            <a:prstDash val="solid"/>
            <a:round/>
            <a:headEnd len="sm" w="sm" type="none"/>
            <a:tailEnd len="sm" w="sm" type="none"/>
          </a:ln>
        </p:spPr>
      </p:cxnSp>
      <p:sp>
        <p:nvSpPr>
          <p:cNvPr id="504" name="Google Shape;504;p64"/>
          <p:cNvSpPr/>
          <p:nvPr/>
        </p:nvSpPr>
        <p:spPr>
          <a:xfrm>
            <a:off x="218700" y="2949125"/>
            <a:ext cx="2638800" cy="528000"/>
          </a:xfrm>
          <a:prstGeom prst="roundRect">
            <a:avLst>
              <a:gd fmla="val 50000" name="adj"/>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val[N-1] + </a:t>
            </a:r>
            <a:endParaRPr b="0" i="0" sz="1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Knapsack( wt, val, W-wt[N-1] ,N-1 )</a:t>
            </a:r>
            <a:endParaRPr b="0" i="0" sz="1400" u="none" cap="none" strike="noStrike">
              <a:solidFill>
                <a:schemeClr val="dk1"/>
              </a:solidFill>
              <a:latin typeface="Arial"/>
              <a:ea typeface="Arial"/>
              <a:cs typeface="Arial"/>
              <a:sym typeface="Arial"/>
            </a:endParaRPr>
          </a:p>
        </p:txBody>
      </p:sp>
      <p:sp>
        <p:nvSpPr>
          <p:cNvPr id="505" name="Google Shape;505;p64"/>
          <p:cNvSpPr txBox="1"/>
          <p:nvPr/>
        </p:nvSpPr>
        <p:spPr>
          <a:xfrm>
            <a:off x="94525" y="149725"/>
            <a:ext cx="351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Choice Diagram: </a:t>
            </a:r>
            <a:endParaRPr b="0" i="0" sz="1400" u="none" cap="none" strike="noStrike">
              <a:solidFill>
                <a:schemeClr val="lt1"/>
              </a:solidFill>
              <a:latin typeface="Lato"/>
              <a:ea typeface="Lato"/>
              <a:cs typeface="Lato"/>
              <a:sym typeface="Lato"/>
            </a:endParaRPr>
          </a:p>
        </p:txBody>
      </p:sp>
      <p:cxnSp>
        <p:nvCxnSpPr>
          <p:cNvPr id="506" name="Google Shape;506;p64"/>
          <p:cNvCxnSpPr>
            <a:stCxn id="504" idx="0"/>
            <a:endCxn id="496" idx="2"/>
          </p:cNvCxnSpPr>
          <p:nvPr/>
        </p:nvCxnSpPr>
        <p:spPr>
          <a:xfrm rot="-5400000">
            <a:off x="1349700" y="2760125"/>
            <a:ext cx="377400" cy="600"/>
          </a:xfrm>
          <a:prstGeom prst="bentConnector3">
            <a:avLst>
              <a:gd fmla="val 49996" name="adj1"/>
            </a:avLst>
          </a:prstGeom>
          <a:noFill/>
          <a:ln cap="flat" cmpd="sng" w="9525">
            <a:solidFill>
              <a:srgbClr val="C2C2C2"/>
            </a:solidFill>
            <a:prstDash val="solid"/>
            <a:round/>
            <a:headEnd len="sm" w="sm" type="none"/>
            <a:tailEnd len="sm" w="sm" type="none"/>
          </a:ln>
        </p:spPr>
      </p:cxnSp>
      <p:sp>
        <p:nvSpPr>
          <p:cNvPr id="507" name="Google Shape;507;p64"/>
          <p:cNvSpPr/>
          <p:nvPr/>
        </p:nvSpPr>
        <p:spPr>
          <a:xfrm>
            <a:off x="4396750" y="2973938"/>
            <a:ext cx="1903200" cy="489600"/>
          </a:xfrm>
          <a:prstGeom prst="roundRect">
            <a:avLst>
              <a:gd fmla="val 50000" name="adj"/>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Knapsack(  wt, val, W,N-1 )</a:t>
            </a:r>
            <a:endParaRPr b="0" i="0" sz="1400" u="none" cap="none" strike="noStrike">
              <a:solidFill>
                <a:schemeClr val="dk1"/>
              </a:solidFill>
              <a:latin typeface="Arial"/>
              <a:ea typeface="Arial"/>
              <a:cs typeface="Arial"/>
              <a:sym typeface="Arial"/>
            </a:endParaRPr>
          </a:p>
        </p:txBody>
      </p:sp>
      <p:cxnSp>
        <p:nvCxnSpPr>
          <p:cNvPr id="508" name="Google Shape;508;p64"/>
          <p:cNvCxnSpPr>
            <a:stCxn id="507" idx="0"/>
            <a:endCxn id="497" idx="2"/>
          </p:cNvCxnSpPr>
          <p:nvPr/>
        </p:nvCxnSpPr>
        <p:spPr>
          <a:xfrm rot="-5400000">
            <a:off x="5147500" y="2772488"/>
            <a:ext cx="402300" cy="600"/>
          </a:xfrm>
          <a:prstGeom prst="bentConnector3">
            <a:avLst>
              <a:gd fmla="val 49986" name="adj1"/>
            </a:avLst>
          </a:prstGeom>
          <a:noFill/>
          <a:ln cap="flat" cmpd="sng" w="9525">
            <a:solidFill>
              <a:srgbClr val="C2C2C2"/>
            </a:solidFill>
            <a:prstDash val="solid"/>
            <a:round/>
            <a:headEnd len="sm" w="sm" type="none"/>
            <a:tailEnd len="sm" w="sm" type="none"/>
          </a:ln>
        </p:spPr>
      </p:cxnSp>
      <p:sp>
        <p:nvSpPr>
          <p:cNvPr id="509" name="Google Shape;509;p64"/>
          <p:cNvSpPr/>
          <p:nvPr/>
        </p:nvSpPr>
        <p:spPr>
          <a:xfrm>
            <a:off x="6391650" y="4327550"/>
            <a:ext cx="1903200" cy="489600"/>
          </a:xfrm>
          <a:prstGeom prst="roundRect">
            <a:avLst>
              <a:gd fmla="val 50000" name="adj"/>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Knapsack(  wt, val, W,N-1 )</a:t>
            </a:r>
            <a:endParaRPr b="0" i="0" sz="1400" u="none" cap="none" strike="noStrike">
              <a:solidFill>
                <a:schemeClr val="dk1"/>
              </a:solidFill>
              <a:latin typeface="Arial"/>
              <a:ea typeface="Arial"/>
              <a:cs typeface="Arial"/>
              <a:sym typeface="Arial"/>
            </a:endParaRPr>
          </a:p>
        </p:txBody>
      </p:sp>
      <p:cxnSp>
        <p:nvCxnSpPr>
          <p:cNvPr id="510" name="Google Shape;510;p64"/>
          <p:cNvCxnSpPr>
            <a:stCxn id="509" idx="0"/>
            <a:endCxn id="498" idx="2"/>
          </p:cNvCxnSpPr>
          <p:nvPr/>
        </p:nvCxnSpPr>
        <p:spPr>
          <a:xfrm flipH="1" rot="5400000">
            <a:off x="6548250" y="3532550"/>
            <a:ext cx="1589400" cy="600"/>
          </a:xfrm>
          <a:prstGeom prst="bentConnector3">
            <a:avLst>
              <a:gd fmla="val 49996" name="adj1"/>
            </a:avLst>
          </a:prstGeom>
          <a:noFill/>
          <a:ln cap="flat" cmpd="sng" w="9525">
            <a:solidFill>
              <a:srgbClr val="C2C2C2"/>
            </a:solidFill>
            <a:prstDash val="solid"/>
            <a:round/>
            <a:headEnd len="sm" w="sm" type="none"/>
            <a:tailEnd len="sm" w="sm" type="none"/>
          </a:ln>
        </p:spPr>
      </p:cxnSp>
      <p:sp>
        <p:nvSpPr>
          <p:cNvPr id="511" name="Google Shape;511;p64"/>
          <p:cNvSpPr/>
          <p:nvPr/>
        </p:nvSpPr>
        <p:spPr>
          <a:xfrm>
            <a:off x="643025" y="4308350"/>
            <a:ext cx="5241000" cy="528000"/>
          </a:xfrm>
          <a:prstGeom prst="roundRect">
            <a:avLst>
              <a:gd fmla="val 50000" name="adj"/>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Roboto"/>
                <a:ea typeface="Roboto"/>
                <a:cs typeface="Roboto"/>
                <a:sym typeface="Roboto"/>
              </a:rPr>
              <a:t>MAX( (val[N-1] + Knapsack( wt, val, W-wt[N-1] ,N-1 ) ,  (Knapsack(  wt, val, W,N-1 )))</a:t>
            </a:r>
            <a:endParaRPr b="0" i="0" sz="1000" u="none" cap="none" strike="noStrike">
              <a:solidFill>
                <a:schemeClr val="dk1"/>
              </a:solidFill>
              <a:latin typeface="Roboto"/>
              <a:ea typeface="Roboto"/>
              <a:cs typeface="Roboto"/>
              <a:sym typeface="Roboto"/>
            </a:endParaRPr>
          </a:p>
        </p:txBody>
      </p:sp>
      <p:cxnSp>
        <p:nvCxnSpPr>
          <p:cNvPr id="512" name="Google Shape;512;p64"/>
          <p:cNvCxnSpPr>
            <a:stCxn id="504" idx="2"/>
            <a:endCxn id="511" idx="0"/>
          </p:cNvCxnSpPr>
          <p:nvPr/>
        </p:nvCxnSpPr>
        <p:spPr>
          <a:xfrm flipH="1" rot="-5400000">
            <a:off x="1985100" y="3030125"/>
            <a:ext cx="831300" cy="17253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513" name="Google Shape;513;p64"/>
          <p:cNvCxnSpPr>
            <a:stCxn id="511" idx="0"/>
            <a:endCxn id="507" idx="2"/>
          </p:cNvCxnSpPr>
          <p:nvPr/>
        </p:nvCxnSpPr>
        <p:spPr>
          <a:xfrm rot="-5400000">
            <a:off x="3883475" y="2843600"/>
            <a:ext cx="844800" cy="2084700"/>
          </a:xfrm>
          <a:prstGeom prst="bentConnector3">
            <a:avLst>
              <a:gd fmla="val 50001" name="adj1"/>
            </a:avLst>
          </a:prstGeom>
          <a:noFill/>
          <a:ln cap="flat" cmpd="sng" w="9525">
            <a:solidFill>
              <a:srgbClr val="C2C2C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5"/>
          <p:cNvSpPr txBox="1"/>
          <p:nvPr/>
        </p:nvSpPr>
        <p:spPr>
          <a:xfrm>
            <a:off x="385950" y="220550"/>
            <a:ext cx="342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Final Code of Knapsack Function:</a:t>
            </a:r>
            <a:endParaRPr b="0" i="0" sz="1400" u="none" cap="none" strike="noStrike">
              <a:solidFill>
                <a:schemeClr val="lt1"/>
              </a:solidFill>
              <a:latin typeface="Lato"/>
              <a:ea typeface="Lato"/>
              <a:cs typeface="Lato"/>
              <a:sym typeface="Lato"/>
            </a:endParaRPr>
          </a:p>
        </p:txBody>
      </p:sp>
      <p:pic>
        <p:nvPicPr>
          <p:cNvPr id="519" name="Google Shape;519;p65"/>
          <p:cNvPicPr preferRelativeResize="0"/>
          <p:nvPr/>
        </p:nvPicPr>
        <p:blipFill rotWithShape="1">
          <a:blip r:embed="rId3">
            <a:alphaModFix/>
          </a:blip>
          <a:srcRect b="0" l="0" r="0" t="0"/>
          <a:stretch/>
        </p:blipFill>
        <p:spPr>
          <a:xfrm>
            <a:off x="409575" y="994150"/>
            <a:ext cx="8324850" cy="3409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6"/>
          <p:cNvSpPr txBox="1"/>
          <p:nvPr/>
        </p:nvSpPr>
        <p:spPr>
          <a:xfrm>
            <a:off x="484725" y="478625"/>
            <a:ext cx="3153000" cy="197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Sample Input :</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Format : </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a:p>
            <a:pPr indent="-304800" lvl="0" marL="457200" marR="0" rtl="0" algn="l">
              <a:lnSpc>
                <a:spcPct val="100000"/>
              </a:lnSpc>
              <a:spcBef>
                <a:spcPts val="0"/>
              </a:spcBef>
              <a:spcAft>
                <a:spcPts val="0"/>
              </a:spcAft>
              <a:buClr>
                <a:schemeClr val="lt1"/>
              </a:buClr>
              <a:buSzPts val="1200"/>
              <a:buFont typeface="Lato"/>
              <a:buAutoNum type="arabicPeriod"/>
            </a:pPr>
            <a:r>
              <a:rPr b="0" i="0" lang="en" sz="1200" u="none" cap="none" strike="noStrike">
                <a:solidFill>
                  <a:schemeClr val="lt1"/>
                </a:solidFill>
                <a:latin typeface="Lato"/>
                <a:ea typeface="Lato"/>
                <a:cs typeface="Lato"/>
                <a:sym typeface="Lato"/>
              </a:rPr>
              <a:t>No of test cases </a:t>
            </a:r>
            <a:endParaRPr b="0" i="0" sz="1200" u="none" cap="none" strike="noStrike">
              <a:solidFill>
                <a:schemeClr val="lt1"/>
              </a:solidFill>
              <a:latin typeface="Lato"/>
              <a:ea typeface="Lato"/>
              <a:cs typeface="Lato"/>
              <a:sym typeface="Lato"/>
            </a:endParaRPr>
          </a:p>
          <a:p>
            <a:pPr indent="-304800" lvl="0" marL="457200" marR="0" rtl="0" algn="l">
              <a:lnSpc>
                <a:spcPct val="100000"/>
              </a:lnSpc>
              <a:spcBef>
                <a:spcPts val="0"/>
              </a:spcBef>
              <a:spcAft>
                <a:spcPts val="0"/>
              </a:spcAft>
              <a:buClr>
                <a:schemeClr val="lt1"/>
              </a:buClr>
              <a:buSzPts val="1200"/>
              <a:buFont typeface="Lato"/>
              <a:buAutoNum type="arabicPeriod"/>
            </a:pPr>
            <a:r>
              <a:rPr b="0" i="0" lang="en" sz="1200" u="none" cap="none" strike="noStrike">
                <a:solidFill>
                  <a:schemeClr val="lt1"/>
                </a:solidFill>
                <a:latin typeface="Lato"/>
                <a:ea typeface="Lato"/>
                <a:cs typeface="Lato"/>
                <a:sym typeface="Lato"/>
              </a:rPr>
              <a:t>Number of elements</a:t>
            </a:r>
            <a:endParaRPr b="0" i="0" sz="1200" u="none" cap="none" strike="noStrike">
              <a:solidFill>
                <a:schemeClr val="lt1"/>
              </a:solidFill>
              <a:latin typeface="Lato"/>
              <a:ea typeface="Lato"/>
              <a:cs typeface="Lato"/>
              <a:sym typeface="Lato"/>
            </a:endParaRPr>
          </a:p>
          <a:p>
            <a:pPr indent="-304800" lvl="0" marL="457200" marR="0" rtl="0" algn="l">
              <a:lnSpc>
                <a:spcPct val="100000"/>
              </a:lnSpc>
              <a:spcBef>
                <a:spcPts val="0"/>
              </a:spcBef>
              <a:spcAft>
                <a:spcPts val="0"/>
              </a:spcAft>
              <a:buClr>
                <a:schemeClr val="lt1"/>
              </a:buClr>
              <a:buSzPts val="1200"/>
              <a:buFont typeface="Lato"/>
              <a:buAutoNum type="arabicPeriod"/>
            </a:pPr>
            <a:r>
              <a:rPr b="0" i="0" lang="en" sz="1200" u="none" cap="none" strike="noStrike">
                <a:solidFill>
                  <a:schemeClr val="lt1"/>
                </a:solidFill>
                <a:latin typeface="Lato"/>
                <a:ea typeface="Lato"/>
                <a:cs typeface="Lato"/>
                <a:sym typeface="Lato"/>
              </a:rPr>
              <a:t>Weight array</a:t>
            </a:r>
            <a:endParaRPr b="0" i="0" sz="1200" u="none" cap="none" strike="noStrike">
              <a:solidFill>
                <a:schemeClr val="lt1"/>
              </a:solidFill>
              <a:latin typeface="Lato"/>
              <a:ea typeface="Lato"/>
              <a:cs typeface="Lato"/>
              <a:sym typeface="Lato"/>
            </a:endParaRPr>
          </a:p>
          <a:p>
            <a:pPr indent="-304800" lvl="0" marL="457200" marR="0" rtl="0" algn="l">
              <a:lnSpc>
                <a:spcPct val="100000"/>
              </a:lnSpc>
              <a:spcBef>
                <a:spcPts val="0"/>
              </a:spcBef>
              <a:spcAft>
                <a:spcPts val="0"/>
              </a:spcAft>
              <a:buClr>
                <a:schemeClr val="lt1"/>
              </a:buClr>
              <a:buSzPts val="1200"/>
              <a:buFont typeface="Lato"/>
              <a:buAutoNum type="arabicPeriod"/>
            </a:pPr>
            <a:r>
              <a:rPr b="0" i="0" lang="en" sz="1200" u="none" cap="none" strike="noStrike">
                <a:solidFill>
                  <a:schemeClr val="lt1"/>
                </a:solidFill>
                <a:latin typeface="Lato"/>
                <a:ea typeface="Lato"/>
                <a:cs typeface="Lato"/>
                <a:sym typeface="Lato"/>
              </a:rPr>
              <a:t>Value array</a:t>
            </a:r>
            <a:endParaRPr b="0" i="0" sz="1200" u="none" cap="none" strike="noStrike">
              <a:solidFill>
                <a:schemeClr val="lt1"/>
              </a:solidFill>
              <a:latin typeface="Lato"/>
              <a:ea typeface="Lato"/>
              <a:cs typeface="Lato"/>
              <a:sym typeface="Lato"/>
            </a:endParaRPr>
          </a:p>
          <a:p>
            <a:pPr indent="-304800" lvl="0" marL="457200" marR="0" rtl="0" algn="l">
              <a:lnSpc>
                <a:spcPct val="100000"/>
              </a:lnSpc>
              <a:spcBef>
                <a:spcPts val="0"/>
              </a:spcBef>
              <a:spcAft>
                <a:spcPts val="0"/>
              </a:spcAft>
              <a:buClr>
                <a:schemeClr val="lt1"/>
              </a:buClr>
              <a:buSzPts val="1200"/>
              <a:buFont typeface="Lato"/>
              <a:buAutoNum type="arabicPeriod"/>
            </a:pPr>
            <a:r>
              <a:rPr b="0" i="0" lang="en" sz="1200" u="none" cap="none" strike="noStrike">
                <a:solidFill>
                  <a:schemeClr val="lt1"/>
                </a:solidFill>
                <a:latin typeface="Lato"/>
                <a:ea typeface="Lato"/>
                <a:cs typeface="Lato"/>
                <a:sym typeface="Lato"/>
              </a:rPr>
              <a:t>Maximum Capacity</a:t>
            </a:r>
            <a:endParaRPr b="0" i="0" sz="1200" u="none" cap="none" strike="noStrike">
              <a:solidFill>
                <a:schemeClr val="lt1"/>
              </a:solidFill>
              <a:latin typeface="Lato"/>
              <a:ea typeface="Lato"/>
              <a:cs typeface="Lato"/>
              <a:sym typeface="Lato"/>
            </a:endParaRPr>
          </a:p>
        </p:txBody>
      </p:sp>
      <p:pic>
        <p:nvPicPr>
          <p:cNvPr id="525" name="Google Shape;525;p66"/>
          <p:cNvPicPr preferRelativeResize="0"/>
          <p:nvPr/>
        </p:nvPicPr>
        <p:blipFill rotWithShape="1">
          <a:blip r:embed="rId3">
            <a:alphaModFix/>
          </a:blip>
          <a:srcRect b="18744" l="-5544" r="11089" t="-2280"/>
          <a:stretch/>
        </p:blipFill>
        <p:spPr>
          <a:xfrm>
            <a:off x="3964425" y="884325"/>
            <a:ext cx="2947825" cy="1620800"/>
          </a:xfrm>
          <a:prstGeom prst="rect">
            <a:avLst/>
          </a:prstGeom>
          <a:noFill/>
          <a:ln>
            <a:noFill/>
          </a:ln>
        </p:spPr>
      </p:pic>
      <p:sp>
        <p:nvSpPr>
          <p:cNvPr id="526" name="Google Shape;526;p66"/>
          <p:cNvSpPr txBox="1"/>
          <p:nvPr/>
        </p:nvSpPr>
        <p:spPr>
          <a:xfrm>
            <a:off x="484725" y="3107375"/>
            <a:ext cx="268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Obtained Output :</a:t>
            </a:r>
            <a:endParaRPr b="0" i="0" sz="1400" u="none" cap="none" strike="noStrike">
              <a:solidFill>
                <a:schemeClr val="lt1"/>
              </a:solidFill>
              <a:latin typeface="Lato"/>
              <a:ea typeface="Lato"/>
              <a:cs typeface="Lato"/>
              <a:sym typeface="Lato"/>
            </a:endParaRPr>
          </a:p>
        </p:txBody>
      </p:sp>
      <p:pic>
        <p:nvPicPr>
          <p:cNvPr id="527" name="Google Shape;527;p66"/>
          <p:cNvPicPr preferRelativeResize="0"/>
          <p:nvPr/>
        </p:nvPicPr>
        <p:blipFill rotWithShape="1">
          <a:blip r:embed="rId4">
            <a:alphaModFix/>
          </a:blip>
          <a:srcRect b="0" l="0" r="0" t="0"/>
          <a:stretch/>
        </p:blipFill>
        <p:spPr>
          <a:xfrm>
            <a:off x="4019525" y="3002675"/>
            <a:ext cx="4724400" cy="609600"/>
          </a:xfrm>
          <a:prstGeom prst="rect">
            <a:avLst/>
          </a:prstGeom>
          <a:noFill/>
          <a:ln>
            <a:noFill/>
          </a:ln>
        </p:spPr>
      </p:pic>
      <p:sp>
        <p:nvSpPr>
          <p:cNvPr id="528" name="Google Shape;528;p66"/>
          <p:cNvSpPr txBox="1"/>
          <p:nvPr/>
        </p:nvSpPr>
        <p:spPr>
          <a:xfrm>
            <a:off x="484725" y="4077150"/>
            <a:ext cx="347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Lato"/>
                <a:ea typeface="Lato"/>
                <a:cs typeface="Lato"/>
                <a:sym typeface="Lato"/>
              </a:rPr>
              <a:t>You can access the complete CPP code </a:t>
            </a:r>
            <a:r>
              <a:rPr b="0" i="0" lang="en" sz="1200" u="sng" cap="none" strike="noStrike">
                <a:solidFill>
                  <a:schemeClr val="hlink"/>
                </a:solidFill>
                <a:latin typeface="Lato"/>
                <a:ea typeface="Lato"/>
                <a:cs typeface="Lato"/>
                <a:sym typeface="Lato"/>
                <a:hlinkClick r:id="rId5"/>
              </a:rPr>
              <a:t>here</a:t>
            </a:r>
            <a:r>
              <a:rPr b="0" i="0" lang="en" sz="1200" u="none" cap="none" strike="noStrike">
                <a:solidFill>
                  <a:schemeClr val="lt1"/>
                </a:solidFill>
                <a:latin typeface="Lato"/>
                <a:ea typeface="Lato"/>
                <a:cs typeface="Lato"/>
                <a:sym typeface="Lato"/>
              </a:rPr>
              <a:t> </a:t>
            </a:r>
            <a:endParaRPr b="0" i="0" sz="1200" u="none" cap="none" strike="noStrike">
              <a:solidFill>
                <a:schemeClr val="l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7"/>
          <p:cNvSpPr txBox="1"/>
          <p:nvPr/>
        </p:nvSpPr>
        <p:spPr>
          <a:xfrm>
            <a:off x="370575" y="278100"/>
            <a:ext cx="8496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Practice Problem :</a:t>
            </a:r>
            <a:br>
              <a:rPr b="0" i="0" lang="en" sz="1400" u="none" cap="none" strike="noStrike">
                <a:solidFill>
                  <a:schemeClr val="lt1"/>
                </a:solidFill>
                <a:latin typeface="Lato"/>
                <a:ea typeface="Lato"/>
                <a:cs typeface="Lato"/>
                <a:sym typeface="Lato"/>
              </a:rPr>
            </a:b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Lato"/>
                <a:ea typeface="Lato"/>
                <a:cs typeface="Lato"/>
                <a:sym typeface="Lato"/>
              </a:rPr>
              <a:t>Print all the possible subset strings of a given string</a:t>
            </a:r>
            <a:endParaRPr b="0" i="0" sz="12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Lato"/>
                <a:ea typeface="Lato"/>
                <a:cs typeface="Lato"/>
                <a:sym typeface="Lato"/>
              </a:rPr>
              <a:t>(HINT#1 : we can obtain all possible subsets by making a choice to either include or exclude each character of a string)</a:t>
            </a:r>
            <a:endParaRPr b="0" i="0" sz="1200" u="none" cap="none" strike="noStrike">
              <a:solidFill>
                <a:schemeClr val="lt1"/>
              </a:solidFill>
              <a:latin typeface="Lato"/>
              <a:ea typeface="Lato"/>
              <a:cs typeface="Lato"/>
              <a:sym typeface="Lato"/>
            </a:endParaRPr>
          </a:p>
        </p:txBody>
      </p:sp>
      <p:graphicFrame>
        <p:nvGraphicFramePr>
          <p:cNvPr id="534" name="Google Shape;534;p67"/>
          <p:cNvGraphicFramePr/>
          <p:nvPr/>
        </p:nvGraphicFramePr>
        <p:xfrm>
          <a:off x="485900" y="1408570"/>
          <a:ext cx="3000000" cy="3000000"/>
        </p:xfrm>
        <a:graphic>
          <a:graphicData uri="http://schemas.openxmlformats.org/drawingml/2006/table">
            <a:tbl>
              <a:tblPr>
                <a:noFill/>
                <a:tableStyleId>{A6B524E3-C88E-4136-825E-360F2B21B644}</a:tableStyleId>
              </a:tblPr>
              <a:tblGrid>
                <a:gridCol w="744125"/>
                <a:gridCol w="900800"/>
                <a:gridCol w="900800"/>
                <a:gridCol w="900800"/>
              </a:tblGrid>
              <a:tr h="3009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a</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b</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c</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Result</a:t>
                      </a:r>
                      <a:endParaRPr sz="1200" u="none" cap="none" strike="noStrike">
                        <a:solidFill>
                          <a:schemeClr val="lt1"/>
                        </a:solidFill>
                      </a:endParaRPr>
                    </a:p>
                  </a:txBody>
                  <a:tcPr marT="91425" marB="91425" marR="91425" marL="91425"/>
                </a:tc>
              </a:tr>
              <a:tr h="3009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 ‘ </a:t>
                      </a:r>
                      <a:endParaRPr sz="1200" u="none" cap="none" strike="noStrike">
                        <a:solidFill>
                          <a:schemeClr val="lt1"/>
                        </a:solidFill>
                      </a:endParaRPr>
                    </a:p>
                  </a:txBody>
                  <a:tcPr marT="91425" marB="91425" marR="91425" marL="91425"/>
                </a:tc>
              </a:tr>
              <a:tr h="3009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‘a’</a:t>
                      </a:r>
                      <a:endParaRPr sz="1200" u="none" cap="none" strike="noStrike">
                        <a:solidFill>
                          <a:schemeClr val="lt1"/>
                        </a:solidFill>
                      </a:endParaRPr>
                    </a:p>
                  </a:txBody>
                  <a:tcPr marT="91425" marB="91425" marR="91425" marL="91425"/>
                </a:tc>
              </a:tr>
              <a:tr h="3009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 </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‘b’</a:t>
                      </a:r>
                      <a:endParaRPr sz="1200" u="none" cap="none" strike="noStrike">
                        <a:solidFill>
                          <a:schemeClr val="lt1"/>
                        </a:solidFill>
                      </a:endParaRPr>
                    </a:p>
                  </a:txBody>
                  <a:tcPr marT="91425" marB="91425" marR="91425" marL="91425"/>
                </a:tc>
              </a:tr>
              <a:tr h="3009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‘c’</a:t>
                      </a:r>
                      <a:endParaRPr sz="1200" u="none" cap="none" strike="noStrike">
                        <a:solidFill>
                          <a:schemeClr val="lt1"/>
                        </a:solidFill>
                      </a:endParaRPr>
                    </a:p>
                  </a:txBody>
                  <a:tcPr marT="91425" marB="91425" marR="91425" marL="91425"/>
                </a:tc>
              </a:tr>
              <a:tr h="3009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‘ab’</a:t>
                      </a:r>
                      <a:endParaRPr sz="1200" u="none" cap="none" strike="noStrike">
                        <a:solidFill>
                          <a:schemeClr val="lt1"/>
                        </a:solidFill>
                      </a:endParaRPr>
                    </a:p>
                  </a:txBody>
                  <a:tcPr marT="91425" marB="91425" marR="91425" marL="91425"/>
                </a:tc>
              </a:tr>
              <a:tr h="3009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‘bc’</a:t>
                      </a:r>
                      <a:endParaRPr sz="1200" u="none" cap="none" strike="noStrike">
                        <a:solidFill>
                          <a:schemeClr val="lt1"/>
                        </a:solidFill>
                      </a:endParaRPr>
                    </a:p>
                  </a:txBody>
                  <a:tcPr marT="91425" marB="91425" marR="91425" marL="91425"/>
                </a:tc>
              </a:tr>
              <a:tr h="3009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0</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‘ac’</a:t>
                      </a:r>
                      <a:endParaRPr sz="1200" u="none" cap="none" strike="noStrike">
                        <a:solidFill>
                          <a:schemeClr val="lt1"/>
                        </a:solidFill>
                      </a:endParaRPr>
                    </a:p>
                  </a:txBody>
                  <a:tcPr marT="91425" marB="91425" marR="91425" marL="91425"/>
                </a:tc>
              </a:tr>
              <a:tr h="30097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1</a:t>
                      </a:r>
                      <a:endParaRPr sz="1200" u="none" cap="none" strike="noStrike">
                        <a:solidFill>
                          <a:schemeClr val="lt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lt1"/>
                          </a:solidFill>
                        </a:rPr>
                        <a:t>‘abc’</a:t>
                      </a:r>
                      <a:endParaRPr sz="1200" u="none" cap="none" strike="noStrike">
                        <a:solidFill>
                          <a:schemeClr val="lt1"/>
                        </a:solidFill>
                      </a:endParaRPr>
                    </a:p>
                  </a:txBody>
                  <a:tcPr marT="91425" marB="91425" marR="91425" marL="91425"/>
                </a:tc>
              </a:tr>
            </a:tbl>
          </a:graphicData>
        </a:graphic>
      </p:graphicFrame>
      <p:sp>
        <p:nvSpPr>
          <p:cNvPr id="535" name="Google Shape;535;p67"/>
          <p:cNvSpPr txBox="1"/>
          <p:nvPr/>
        </p:nvSpPr>
        <p:spPr>
          <a:xfrm>
            <a:off x="4090925" y="1408575"/>
            <a:ext cx="2268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Lato"/>
                <a:ea typeface="Lato"/>
                <a:cs typeface="Lato"/>
                <a:sym typeface="Lato"/>
              </a:rPr>
              <a:t>1 -&gt; Inclusion</a:t>
            </a:r>
            <a:endParaRPr b="0" i="0" sz="12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Lato"/>
                <a:ea typeface="Lato"/>
                <a:cs typeface="Lato"/>
                <a:sym typeface="Lato"/>
              </a:rPr>
              <a:t>0 -&gt; Exclusion</a:t>
            </a:r>
            <a:endParaRPr b="0" i="0" sz="1200" u="none" cap="none" strike="noStrike">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1"/>
          <p:cNvPicPr preferRelativeResize="0"/>
          <p:nvPr/>
        </p:nvPicPr>
        <p:blipFill rotWithShape="1">
          <a:blip r:embed="rId3">
            <a:alphaModFix/>
          </a:blip>
          <a:srcRect b="0" l="0" r="0" t="0"/>
          <a:stretch/>
        </p:blipFill>
        <p:spPr>
          <a:xfrm>
            <a:off x="3385025" y="175850"/>
            <a:ext cx="3736750" cy="2089649"/>
          </a:xfrm>
          <a:prstGeom prst="rect">
            <a:avLst/>
          </a:prstGeom>
          <a:noFill/>
          <a:ln>
            <a:noFill/>
          </a:ln>
        </p:spPr>
      </p:pic>
      <p:sp>
        <p:nvSpPr>
          <p:cNvPr id="334" name="Google Shape;334;p41"/>
          <p:cNvSpPr txBox="1"/>
          <p:nvPr/>
        </p:nvSpPr>
        <p:spPr>
          <a:xfrm>
            <a:off x="3187200" y="175850"/>
            <a:ext cx="340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35" name="Google Shape;335;p41"/>
          <p:cNvSpPr txBox="1"/>
          <p:nvPr/>
        </p:nvSpPr>
        <p:spPr>
          <a:xfrm>
            <a:off x="65950" y="175850"/>
            <a:ext cx="3264000" cy="1800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Lato"/>
                <a:ea typeface="Lato"/>
                <a:cs typeface="Lato"/>
                <a:sym typeface="Lato"/>
              </a:rPr>
              <a:t>So many occurrence in nature bears a recursive pattern , such  as sunflowers and various plants.</a:t>
            </a:r>
            <a:endParaRPr b="0" i="0" sz="2100" u="none" cap="none" strike="noStrike">
              <a:solidFill>
                <a:srgbClr val="FFFFFF"/>
              </a:solidFill>
              <a:latin typeface="Lato"/>
              <a:ea typeface="Lato"/>
              <a:cs typeface="Lato"/>
              <a:sym typeface="Lato"/>
            </a:endParaRPr>
          </a:p>
        </p:txBody>
      </p:sp>
      <p:pic>
        <p:nvPicPr>
          <p:cNvPr id="336" name="Google Shape;336;p41"/>
          <p:cNvPicPr preferRelativeResize="0"/>
          <p:nvPr/>
        </p:nvPicPr>
        <p:blipFill rotWithShape="1">
          <a:blip r:embed="rId4">
            <a:alphaModFix/>
          </a:blip>
          <a:srcRect b="0" l="0" r="0" t="0"/>
          <a:stretch/>
        </p:blipFill>
        <p:spPr>
          <a:xfrm>
            <a:off x="1284425" y="2351949"/>
            <a:ext cx="4120598" cy="2573201"/>
          </a:xfrm>
          <a:prstGeom prst="rect">
            <a:avLst/>
          </a:prstGeom>
          <a:noFill/>
          <a:ln>
            <a:noFill/>
          </a:ln>
        </p:spPr>
      </p:pic>
      <p:pic>
        <p:nvPicPr>
          <p:cNvPr id="337" name="Google Shape;337;p41"/>
          <p:cNvPicPr preferRelativeResize="0"/>
          <p:nvPr/>
        </p:nvPicPr>
        <p:blipFill rotWithShape="1">
          <a:blip r:embed="rId5">
            <a:alphaModFix/>
          </a:blip>
          <a:srcRect b="0" l="0" r="0" t="0"/>
          <a:stretch/>
        </p:blipFill>
        <p:spPr>
          <a:xfrm>
            <a:off x="5557423" y="2417899"/>
            <a:ext cx="3434177" cy="25720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8"/>
          <p:cNvSpPr txBox="1"/>
          <p:nvPr/>
        </p:nvSpPr>
        <p:spPr>
          <a:xfrm>
            <a:off x="392550" y="148375"/>
            <a:ext cx="335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Lato"/>
                <a:ea typeface="Lato"/>
                <a:cs typeface="Lato"/>
                <a:sym typeface="Lato"/>
              </a:rPr>
              <a:t>Hint#2 : Recursive Tree</a:t>
            </a:r>
            <a:endParaRPr b="0" i="0" sz="1400" u="none" cap="none" strike="noStrike">
              <a:solidFill>
                <a:schemeClr val="lt1"/>
              </a:solidFill>
              <a:latin typeface="Lato"/>
              <a:ea typeface="Lato"/>
              <a:cs typeface="Lato"/>
              <a:sym typeface="Lato"/>
            </a:endParaRPr>
          </a:p>
        </p:txBody>
      </p:sp>
      <p:pic>
        <p:nvPicPr>
          <p:cNvPr id="541" name="Google Shape;541;p68"/>
          <p:cNvPicPr preferRelativeResize="0"/>
          <p:nvPr/>
        </p:nvPicPr>
        <p:blipFill rotWithShape="1">
          <a:blip r:embed="rId3">
            <a:alphaModFix/>
          </a:blip>
          <a:srcRect b="0" l="0" r="0" t="0"/>
          <a:stretch/>
        </p:blipFill>
        <p:spPr>
          <a:xfrm>
            <a:off x="535700" y="709300"/>
            <a:ext cx="8156175" cy="4334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9"/>
          <p:cNvSpPr txBox="1"/>
          <p:nvPr/>
        </p:nvSpPr>
        <p:spPr>
          <a:xfrm>
            <a:off x="1349400" y="227875"/>
            <a:ext cx="617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Further Reading ,Resources and References:</a:t>
            </a:r>
            <a:endParaRPr sz="1800">
              <a:solidFill>
                <a:schemeClr val="lt1"/>
              </a:solidFill>
              <a:latin typeface="Lato"/>
              <a:ea typeface="Lato"/>
              <a:cs typeface="Lato"/>
              <a:sym typeface="Lato"/>
            </a:endParaRPr>
          </a:p>
        </p:txBody>
      </p:sp>
      <p:sp>
        <p:nvSpPr>
          <p:cNvPr id="547" name="Google Shape;547;p69"/>
          <p:cNvSpPr txBox="1"/>
          <p:nvPr/>
        </p:nvSpPr>
        <p:spPr>
          <a:xfrm>
            <a:off x="185150" y="1087525"/>
            <a:ext cx="73347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Lato"/>
                <a:ea typeface="Lato"/>
                <a:cs typeface="Lato"/>
                <a:sym typeface="Lato"/>
              </a:rPr>
              <a:t>You can access all recursion references and resources in the github repo </a:t>
            </a:r>
            <a:r>
              <a:rPr lang="en" sz="1500" u="sng">
                <a:solidFill>
                  <a:schemeClr val="hlink"/>
                </a:solidFill>
                <a:latin typeface="Lato"/>
                <a:ea typeface="Lato"/>
                <a:cs typeface="Lato"/>
                <a:sym typeface="Lato"/>
                <a:hlinkClick r:id="rId3"/>
              </a:rPr>
              <a:t>here</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All codes have been added in the parent repo </a:t>
            </a:r>
            <a:r>
              <a:rPr lang="en" sz="1500" u="sng">
                <a:solidFill>
                  <a:schemeClr val="hlink"/>
                </a:solidFill>
                <a:latin typeface="Lato"/>
                <a:ea typeface="Lato"/>
                <a:cs typeface="Lato"/>
                <a:sym typeface="Lato"/>
                <a:hlinkClick r:id="rId4"/>
              </a:rPr>
              <a:t>here</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Feel free to contribute </a:t>
            </a:r>
            <a:br>
              <a:rPr lang="en" sz="1500">
                <a:solidFill>
                  <a:schemeClr val="lt1"/>
                </a:solidFill>
                <a:latin typeface="Lato"/>
                <a:ea typeface="Lato"/>
                <a:cs typeface="Lato"/>
                <a:sym typeface="Lato"/>
              </a:rPr>
            </a:br>
            <a:br>
              <a:rPr lang="en" sz="1500">
                <a:solidFill>
                  <a:schemeClr val="lt1"/>
                </a:solidFill>
                <a:latin typeface="Lato"/>
                <a:ea typeface="Lato"/>
                <a:cs typeface="Lato"/>
                <a:sym typeface="Lato"/>
              </a:rPr>
            </a:br>
            <a:r>
              <a:rPr lang="en" sz="1500">
                <a:solidFill>
                  <a:schemeClr val="lt1"/>
                </a:solidFill>
                <a:latin typeface="Lato"/>
                <a:ea typeface="Lato"/>
                <a:cs typeface="Lato"/>
                <a:sym typeface="Lato"/>
              </a:rPr>
              <a:t>Thank You !</a:t>
            </a:r>
            <a:endParaRPr sz="1500">
              <a:solidFill>
                <a:schemeClr val="lt1"/>
              </a:solidFill>
              <a:latin typeface="Lato"/>
              <a:ea typeface="Lato"/>
              <a:cs typeface="Lato"/>
              <a:sym typeface="Lato"/>
            </a:endParaRPr>
          </a:p>
        </p:txBody>
      </p:sp>
      <p:sp>
        <p:nvSpPr>
          <p:cNvPr id="548" name="Google Shape;548;p69"/>
          <p:cNvSpPr txBox="1"/>
          <p:nvPr/>
        </p:nvSpPr>
        <p:spPr>
          <a:xfrm>
            <a:off x="4946575" y="590750"/>
            <a:ext cx="375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457200" rtl="0" algn="l">
              <a:spcBef>
                <a:spcPts val="0"/>
              </a:spcBef>
              <a:spcAft>
                <a:spcPts val="0"/>
              </a:spcAft>
              <a:buNone/>
            </a:pPr>
            <a:r>
              <a:t/>
            </a:r>
            <a:endParaRPr sz="1200">
              <a:solidFill>
                <a:schemeClr val="l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0"/>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000"/>
              <a:buNone/>
            </a:pPr>
            <a:r>
              <a:rPr lang="en" sz="3200"/>
              <a:t>ERROR PROPOGATION</a:t>
            </a:r>
            <a:endParaRPr/>
          </a:p>
        </p:txBody>
      </p:sp>
      <p:sp>
        <p:nvSpPr>
          <p:cNvPr id="554" name="Google Shape;554;p70"/>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
              <a:t>ERROR PROPOGATION</a:t>
            </a:r>
            <a:endParaRPr/>
          </a:p>
        </p:txBody>
      </p:sp>
      <p:sp>
        <p:nvSpPr>
          <p:cNvPr id="560" name="Google Shape;560;p71"/>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lnSpcReduction="10000"/>
          </a:bodyPr>
          <a:lstStyle/>
          <a:p>
            <a:pPr indent="0" lvl="0" marL="146050" rtl="0" algn="l">
              <a:lnSpc>
                <a:spcPct val="115000"/>
              </a:lnSpc>
              <a:spcBef>
                <a:spcPts val="0"/>
              </a:spcBef>
              <a:spcAft>
                <a:spcPts val="0"/>
              </a:spcAft>
              <a:buSzPts val="1300"/>
              <a:buNone/>
            </a:pPr>
            <a:r>
              <a:rPr lang="en"/>
              <a:t>DEFINITION:</a:t>
            </a:r>
            <a:endParaRPr/>
          </a:p>
          <a:p>
            <a:pPr indent="0" lvl="0" marL="146050" rtl="0" algn="l">
              <a:lnSpc>
                <a:spcPct val="115000"/>
              </a:lnSpc>
              <a:spcBef>
                <a:spcPts val="0"/>
              </a:spcBef>
              <a:spcAft>
                <a:spcPts val="0"/>
              </a:spcAft>
              <a:buSzPts val="1300"/>
              <a:buNone/>
            </a:pPr>
            <a:r>
              <a:rPr lang="en"/>
              <a:t>                        Propagation of uncertainty (or propagation of error) is the effect of variable’s</a:t>
            </a:r>
            <a:endParaRPr/>
          </a:p>
          <a:p>
            <a:pPr indent="0" lvl="0" marL="146050" rtl="0" algn="l">
              <a:lnSpc>
                <a:spcPct val="115000"/>
              </a:lnSpc>
              <a:spcBef>
                <a:spcPts val="0"/>
              </a:spcBef>
              <a:spcAft>
                <a:spcPts val="0"/>
              </a:spcAft>
              <a:buSzPts val="1300"/>
              <a:buNone/>
            </a:pPr>
            <a:r>
              <a:rPr lang="en"/>
              <a:t>uncertainties on the uncertainty of a function .</a:t>
            </a:r>
            <a:endParaRPr/>
          </a:p>
          <a:p>
            <a:pPr indent="0" lvl="0" marL="146050" rtl="0" algn="l">
              <a:lnSpc>
                <a:spcPct val="115000"/>
              </a:lnSpc>
              <a:spcBef>
                <a:spcPts val="0"/>
              </a:spcBef>
              <a:spcAft>
                <a:spcPts val="0"/>
              </a:spcAft>
              <a:buSzPts val="1300"/>
              <a:buNone/>
            </a:pPr>
            <a:r>
              <a:rPr lang="en"/>
              <a:t> </a:t>
            </a:r>
            <a:endParaRPr/>
          </a:p>
          <a:p>
            <a:pPr indent="0" lvl="0" marL="146050" rtl="0" algn="l">
              <a:lnSpc>
                <a:spcPct val="115000"/>
              </a:lnSpc>
              <a:spcBef>
                <a:spcPts val="0"/>
              </a:spcBef>
              <a:spcAft>
                <a:spcPts val="0"/>
              </a:spcAft>
              <a:buSzPts val="1300"/>
              <a:buNone/>
            </a:pPr>
            <a:r>
              <a:rPr lang="en"/>
              <a:t>THAT IS  if numbers with error are put in a function , the result also has some error in itself.</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rPr lang="en"/>
              <a:t>The purpose of error propagation is to study how errors in number can propagate through </a:t>
            </a:r>
            <a:endParaRPr/>
          </a:p>
          <a:p>
            <a:pPr indent="0" lvl="0" marL="146050" rtl="0" algn="l">
              <a:lnSpc>
                <a:spcPct val="115000"/>
              </a:lnSpc>
              <a:spcBef>
                <a:spcPts val="0"/>
              </a:spcBef>
              <a:spcAft>
                <a:spcPts val="0"/>
              </a:spcAft>
              <a:buSzPts val="1300"/>
              <a:buNone/>
            </a:pPr>
            <a:r>
              <a:rPr lang="en"/>
              <a:t>mathematical functions .</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rPr lang="en"/>
              <a:t>EXAMPLE :</a:t>
            </a:r>
            <a:endParaRPr/>
          </a:p>
          <a:p>
            <a:pPr indent="0" lvl="0" marL="146050" rtl="0" algn="l">
              <a:lnSpc>
                <a:spcPct val="115000"/>
              </a:lnSpc>
              <a:spcBef>
                <a:spcPts val="0"/>
              </a:spcBef>
              <a:spcAft>
                <a:spcPts val="0"/>
              </a:spcAft>
              <a:buSzPts val="1300"/>
              <a:buNone/>
            </a:pPr>
            <a:r>
              <a:rPr lang="en"/>
              <a:t>                      If we multiply two numbers with error , we would like to estimate the error in the product.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2"/>
          <p:cNvSpPr txBox="1"/>
          <p:nvPr>
            <p:ph type="title"/>
          </p:nvPr>
        </p:nvSpPr>
        <p:spPr>
          <a:xfrm>
            <a:off x="1297500" y="393750"/>
            <a:ext cx="7038900" cy="54225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lang="en" sz="2000"/>
              <a:t>UNCERTAINTY</a:t>
            </a:r>
            <a:endParaRPr/>
          </a:p>
        </p:txBody>
      </p:sp>
      <p:sp>
        <p:nvSpPr>
          <p:cNvPr id="566" name="Google Shape;566;p72"/>
          <p:cNvSpPr txBox="1"/>
          <p:nvPr>
            <p:ph idx="1" type="body"/>
          </p:nvPr>
        </p:nvSpPr>
        <p:spPr>
          <a:xfrm>
            <a:off x="1297500" y="1310400"/>
            <a:ext cx="7038900" cy="3168350"/>
          </a:xfrm>
          <a:prstGeom prst="rect">
            <a:avLst/>
          </a:prstGeom>
          <a:blipFill rotWithShape="1">
            <a:blip r:embed="rId3">
              <a:alphaModFix/>
            </a:blip>
            <a:stretch>
              <a:fillRect b="0" l="0" r="0" t="0"/>
            </a:stretch>
          </a:blip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3"/>
          <p:cNvSpPr txBox="1"/>
          <p:nvPr>
            <p:ph type="title"/>
          </p:nvPr>
        </p:nvSpPr>
        <p:spPr>
          <a:xfrm>
            <a:off x="1297500" y="436950"/>
            <a:ext cx="7038900" cy="57105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sz="2000"/>
              <a:t>ERROR  PROPOGATION- ADDITION/SUBTRACTION</a:t>
            </a:r>
            <a:endParaRPr/>
          </a:p>
        </p:txBody>
      </p:sp>
      <p:sp>
        <p:nvSpPr>
          <p:cNvPr id="572" name="Google Shape;572;p73"/>
          <p:cNvSpPr txBox="1"/>
          <p:nvPr>
            <p:ph idx="1" type="body"/>
          </p:nvPr>
        </p:nvSpPr>
        <p:spPr>
          <a:xfrm>
            <a:off x="1297500" y="1202400"/>
            <a:ext cx="7038900" cy="3276350"/>
          </a:xfrm>
          <a:prstGeom prst="rect">
            <a:avLst/>
          </a:prstGeom>
          <a:noFill/>
          <a:ln>
            <a:noFill/>
          </a:ln>
        </p:spPr>
        <p:txBody>
          <a:bodyPr anchorCtr="0" anchor="t" bIns="91425" lIns="91425" spcFirstLastPara="1" rIns="91425" wrap="square" tIns="91425">
            <a:normAutofit/>
          </a:bodyPr>
          <a:lstStyle/>
          <a:p>
            <a:pPr indent="0" lvl="0" marL="146050" rtl="0" algn="l">
              <a:lnSpc>
                <a:spcPct val="115000"/>
              </a:lnSpc>
              <a:spcBef>
                <a:spcPts val="0"/>
              </a:spcBef>
              <a:spcAft>
                <a:spcPts val="0"/>
              </a:spcAft>
              <a:buSzPts val="1300"/>
              <a:buNone/>
            </a:pPr>
            <a:r>
              <a:rPr lang="en"/>
              <a:t>When two values add or subtract , the new uncertainty is the sum of the individual absolute </a:t>
            </a:r>
            <a:endParaRPr/>
          </a:p>
          <a:p>
            <a:pPr indent="0" lvl="0" marL="146050" rtl="0" algn="l">
              <a:lnSpc>
                <a:spcPct val="115000"/>
              </a:lnSpc>
              <a:spcBef>
                <a:spcPts val="0"/>
              </a:spcBef>
              <a:spcAft>
                <a:spcPts val="0"/>
              </a:spcAft>
              <a:buSzPts val="1300"/>
              <a:buNone/>
            </a:pPr>
            <a:r>
              <a:rPr lang="en"/>
              <a:t>uncertainties .</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rPr lang="en"/>
              <a:t>                                                    If y = a ± b</a:t>
            </a:r>
            <a:endParaRPr/>
          </a:p>
          <a:p>
            <a:pPr indent="0" lvl="0" marL="146050" rtl="0" algn="l">
              <a:lnSpc>
                <a:spcPct val="115000"/>
              </a:lnSpc>
              <a:spcBef>
                <a:spcPts val="0"/>
              </a:spcBef>
              <a:spcAft>
                <a:spcPts val="0"/>
              </a:spcAft>
              <a:buSzPts val="1300"/>
              <a:buNone/>
            </a:pPr>
            <a:r>
              <a:rPr lang="en"/>
              <a:t>                                                    Then  Δy = Δa + Δb</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rPr lang="en"/>
              <a:t>Example:</a:t>
            </a:r>
            <a:endParaRPr/>
          </a:p>
          <a:p>
            <a:pPr indent="0" lvl="0" marL="146050" rtl="0" algn="l">
              <a:lnSpc>
                <a:spcPct val="115000"/>
              </a:lnSpc>
              <a:spcBef>
                <a:spcPts val="0"/>
              </a:spcBef>
              <a:spcAft>
                <a:spcPts val="0"/>
              </a:spcAft>
              <a:buSzPts val="1300"/>
              <a:buNone/>
            </a:pPr>
            <a:r>
              <a:rPr lang="en"/>
              <a:t>      </a:t>
            </a:r>
            <a:endParaRPr/>
          </a:p>
          <a:p>
            <a:pPr indent="0" lvl="0" marL="146050" rtl="0" algn="l">
              <a:lnSpc>
                <a:spcPct val="115000"/>
              </a:lnSpc>
              <a:spcBef>
                <a:spcPts val="0"/>
              </a:spcBef>
              <a:spcAft>
                <a:spcPts val="0"/>
              </a:spcAft>
              <a:buSzPts val="1300"/>
              <a:buNone/>
            </a:pPr>
            <a:r>
              <a:rPr lang="en"/>
              <a:t>t = (3.04 ± 0.03)  + (9.08 ± 0.05)                                     x = (15 ± 2) – (9 ± 1)</a:t>
            </a:r>
            <a:endParaRPr/>
          </a:p>
          <a:p>
            <a:pPr indent="0" lvl="0" marL="146050" rtl="0" algn="l">
              <a:lnSpc>
                <a:spcPct val="115000"/>
              </a:lnSpc>
              <a:spcBef>
                <a:spcPts val="0"/>
              </a:spcBef>
              <a:spcAft>
                <a:spcPts val="0"/>
              </a:spcAft>
              <a:buSzPts val="1300"/>
              <a:buNone/>
            </a:pPr>
            <a:r>
              <a:rPr lang="en"/>
              <a:t>t = 12.12 ± 0.08                                                                x = 6 ± 3</a:t>
            </a:r>
            <a:endParaRPr/>
          </a:p>
          <a:p>
            <a:pPr indent="0" lvl="0" marL="146050" rtl="0" algn="l">
              <a:lnSpc>
                <a:spcPct val="115000"/>
              </a:lnSpc>
              <a:spcBef>
                <a:spcPts val="0"/>
              </a:spcBef>
              <a:spcAft>
                <a:spcPts val="0"/>
              </a:spcAft>
              <a:buSzPts val="1300"/>
              <a:buNone/>
            </a:pPr>
            <a:r>
              <a:rPr lang="en"/>
              <a:t> </a:t>
            </a:r>
            <a:endParaRPr/>
          </a:p>
          <a:p>
            <a:pPr indent="0" lvl="0" marL="146050" rtl="0" algn="l">
              <a:lnSpc>
                <a:spcPct val="115000"/>
              </a:lnSpc>
              <a:spcBef>
                <a:spcPts val="0"/>
              </a:spcBef>
              <a:spcAft>
                <a:spcPts val="0"/>
              </a:spcAft>
              <a:buSzPts val="1300"/>
              <a:buNone/>
            </a:pPr>
            <a:r>
              <a:rPr lang="en"/>
              <a:t>       </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t/>
            </a:r>
            <a:endParaRPr/>
          </a:p>
        </p:txBody>
      </p:sp>
      <p:cxnSp>
        <p:nvCxnSpPr>
          <p:cNvPr id="573" name="Google Shape;573;p73"/>
          <p:cNvCxnSpPr/>
          <p:nvPr/>
        </p:nvCxnSpPr>
        <p:spPr>
          <a:xfrm>
            <a:off x="3628800" y="1893600"/>
            <a:ext cx="1699200" cy="21600"/>
          </a:xfrm>
          <a:prstGeom prst="straightConnector1">
            <a:avLst/>
          </a:prstGeom>
          <a:noFill/>
          <a:ln cap="flat" cmpd="sng" w="25400">
            <a:solidFill>
              <a:schemeClr val="accent2"/>
            </a:solidFill>
            <a:prstDash val="solid"/>
            <a:round/>
            <a:headEnd len="sm" w="sm" type="none"/>
            <a:tailEnd len="sm" w="sm" type="none"/>
          </a:ln>
          <a:effectLst>
            <a:outerShdw blurRad="40000" rotWithShape="0" dir="5400000" dist="20000">
              <a:srgbClr val="000000">
                <a:alpha val="37647"/>
              </a:srgbClr>
            </a:outerShdw>
          </a:effectLst>
        </p:spPr>
      </p:cxnSp>
      <p:cxnSp>
        <p:nvCxnSpPr>
          <p:cNvPr id="574" name="Google Shape;574;p73"/>
          <p:cNvCxnSpPr/>
          <p:nvPr/>
        </p:nvCxnSpPr>
        <p:spPr>
          <a:xfrm>
            <a:off x="5328000" y="1915200"/>
            <a:ext cx="0" cy="568800"/>
          </a:xfrm>
          <a:prstGeom prst="straightConnector1">
            <a:avLst/>
          </a:prstGeom>
          <a:noFill/>
          <a:ln cap="flat" cmpd="sng" w="25400">
            <a:solidFill>
              <a:schemeClr val="accent2"/>
            </a:solidFill>
            <a:prstDash val="solid"/>
            <a:round/>
            <a:headEnd len="sm" w="sm" type="none"/>
            <a:tailEnd len="sm" w="sm" type="none"/>
          </a:ln>
          <a:effectLst>
            <a:outerShdw blurRad="40000" rotWithShape="0" dir="5400000" dist="20000">
              <a:srgbClr val="000000">
                <a:alpha val="37647"/>
              </a:srgbClr>
            </a:outerShdw>
          </a:effectLst>
        </p:spPr>
      </p:cxnSp>
      <p:cxnSp>
        <p:nvCxnSpPr>
          <p:cNvPr id="575" name="Google Shape;575;p73"/>
          <p:cNvCxnSpPr/>
          <p:nvPr/>
        </p:nvCxnSpPr>
        <p:spPr>
          <a:xfrm rot="10800000">
            <a:off x="3628800" y="2484000"/>
            <a:ext cx="1699200" cy="0"/>
          </a:xfrm>
          <a:prstGeom prst="straightConnector1">
            <a:avLst/>
          </a:prstGeom>
          <a:noFill/>
          <a:ln cap="flat" cmpd="sng" w="25400">
            <a:solidFill>
              <a:schemeClr val="accent2"/>
            </a:solidFill>
            <a:prstDash val="solid"/>
            <a:round/>
            <a:headEnd len="sm" w="sm" type="none"/>
            <a:tailEnd len="sm" w="sm" type="none"/>
          </a:ln>
          <a:effectLst>
            <a:outerShdw blurRad="40000" rotWithShape="0" dir="5400000" dist="20000">
              <a:srgbClr val="000000">
                <a:alpha val="37647"/>
              </a:srgbClr>
            </a:outerShdw>
          </a:effectLst>
        </p:spPr>
      </p:cxnSp>
      <p:cxnSp>
        <p:nvCxnSpPr>
          <p:cNvPr id="576" name="Google Shape;576;p73"/>
          <p:cNvCxnSpPr/>
          <p:nvPr/>
        </p:nvCxnSpPr>
        <p:spPr>
          <a:xfrm rot="10800000">
            <a:off x="3628800" y="1893600"/>
            <a:ext cx="0" cy="590400"/>
          </a:xfrm>
          <a:prstGeom prst="straightConnector1">
            <a:avLst/>
          </a:prstGeom>
          <a:noFill/>
          <a:ln cap="flat" cmpd="sng" w="25400">
            <a:solidFill>
              <a:schemeClr val="accent2"/>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4"/>
          <p:cNvSpPr txBox="1"/>
          <p:nvPr>
            <p:ph type="title"/>
          </p:nvPr>
        </p:nvSpPr>
        <p:spPr>
          <a:xfrm>
            <a:off x="1297500" y="393750"/>
            <a:ext cx="7038900" cy="49905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sz="2000"/>
              <a:t>ERROR PROPOGATION – MULTIPLICATION/DIVISION </a:t>
            </a:r>
            <a:endParaRPr/>
          </a:p>
        </p:txBody>
      </p:sp>
      <p:sp>
        <p:nvSpPr>
          <p:cNvPr id="582" name="Google Shape;582;p74"/>
          <p:cNvSpPr txBox="1"/>
          <p:nvPr>
            <p:ph idx="1" type="body"/>
          </p:nvPr>
        </p:nvSpPr>
        <p:spPr>
          <a:xfrm>
            <a:off x="1297500" y="1252800"/>
            <a:ext cx="7038900" cy="3225950"/>
          </a:xfrm>
          <a:prstGeom prst="rect">
            <a:avLst/>
          </a:prstGeom>
          <a:blipFill rotWithShape="1">
            <a:blip r:embed="rId3">
              <a:alphaModFix/>
            </a:blip>
            <a:stretch>
              <a:fillRect b="0" l="0" r="0" t="0"/>
            </a:stretch>
          </a:blip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 </a:t>
            </a:r>
            <a:endParaRPr/>
          </a:p>
        </p:txBody>
      </p:sp>
      <p:pic>
        <p:nvPicPr>
          <p:cNvPr descr="A close-up of a piece of paper with writing on it&#10;&#10;Description automatically generated with medium confidence" id="583" name="Google Shape;583;p74"/>
          <p:cNvPicPr preferRelativeResize="0"/>
          <p:nvPr/>
        </p:nvPicPr>
        <p:blipFill rotWithShape="1">
          <a:blip r:embed="rId4">
            <a:alphaModFix/>
          </a:blip>
          <a:srcRect b="0" l="0" r="0" t="0"/>
          <a:stretch/>
        </p:blipFill>
        <p:spPr>
          <a:xfrm rot="-5400000">
            <a:off x="3910728" y="-29928"/>
            <a:ext cx="1308147" cy="82512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5"/>
          <p:cNvSpPr txBox="1"/>
          <p:nvPr>
            <p:ph type="title"/>
          </p:nvPr>
        </p:nvSpPr>
        <p:spPr>
          <a:xfrm>
            <a:off x="1297500" y="393750"/>
            <a:ext cx="7038900" cy="50625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sz="2000"/>
              <a:t>ERROR PROPOGATION - CONSTANT</a:t>
            </a:r>
            <a:endParaRPr/>
          </a:p>
        </p:txBody>
      </p:sp>
      <p:sp>
        <p:nvSpPr>
          <p:cNvPr id="589" name="Google Shape;589;p75"/>
          <p:cNvSpPr txBox="1"/>
          <p:nvPr>
            <p:ph idx="1" type="body"/>
          </p:nvPr>
        </p:nvSpPr>
        <p:spPr>
          <a:xfrm>
            <a:off x="1297500" y="1195200"/>
            <a:ext cx="7038900" cy="3283550"/>
          </a:xfrm>
          <a:prstGeom prst="rect">
            <a:avLst/>
          </a:prstGeom>
          <a:noFill/>
          <a:ln>
            <a:noFill/>
          </a:ln>
        </p:spPr>
        <p:txBody>
          <a:bodyPr anchorCtr="0" anchor="t" bIns="91425" lIns="91425" spcFirstLastPara="1" rIns="91425" wrap="square" tIns="91425">
            <a:normAutofit/>
          </a:bodyPr>
          <a:lstStyle/>
          <a:p>
            <a:pPr indent="0" lvl="0" marL="146050" rtl="0" algn="l">
              <a:lnSpc>
                <a:spcPct val="115000"/>
              </a:lnSpc>
              <a:spcBef>
                <a:spcPts val="0"/>
              </a:spcBef>
              <a:spcAft>
                <a:spcPts val="0"/>
              </a:spcAft>
              <a:buSzPts val="1300"/>
              <a:buNone/>
            </a:pPr>
            <a:r>
              <a:rPr lang="en"/>
              <a:t>When multiplying or dividing by a constant , the uncertainty is multiplied or divided by the </a:t>
            </a:r>
            <a:endParaRPr/>
          </a:p>
          <a:p>
            <a:pPr indent="0" lvl="0" marL="146050" rtl="0" algn="l">
              <a:lnSpc>
                <a:spcPct val="115000"/>
              </a:lnSpc>
              <a:spcBef>
                <a:spcPts val="0"/>
              </a:spcBef>
              <a:spcAft>
                <a:spcPts val="0"/>
              </a:spcAft>
              <a:buSzPts val="1300"/>
              <a:buNone/>
            </a:pPr>
            <a:r>
              <a:rPr lang="en"/>
              <a:t>Same factor .</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rPr lang="en"/>
              <a:t>                                               C × (x ± Δx) = C × x ± C × Δx</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rPr lang="en"/>
              <a:t>Example :</a:t>
            </a:r>
            <a:endParaRPr/>
          </a:p>
          <a:p>
            <a:pPr indent="0" lvl="0" marL="146050" rtl="0" algn="l">
              <a:lnSpc>
                <a:spcPct val="115000"/>
              </a:lnSpc>
              <a:spcBef>
                <a:spcPts val="0"/>
              </a:spcBef>
              <a:spcAft>
                <a:spcPts val="0"/>
              </a:spcAft>
              <a:buSzPts val="1300"/>
              <a:buNone/>
            </a:pPr>
            <a:r>
              <a:rPr lang="en"/>
              <a:t>                </a:t>
            </a:r>
            <a:endParaRPr/>
          </a:p>
          <a:p>
            <a:pPr indent="0" lvl="0" marL="146050" rtl="0" algn="l">
              <a:lnSpc>
                <a:spcPct val="115000"/>
              </a:lnSpc>
              <a:spcBef>
                <a:spcPts val="0"/>
              </a:spcBef>
              <a:spcAft>
                <a:spcPts val="0"/>
              </a:spcAft>
              <a:buSzPts val="1300"/>
              <a:buNone/>
            </a:pPr>
            <a:r>
              <a:rPr lang="en"/>
              <a:t>                  5 × (5.25 ± 0.03) = 26.25 ± 0.15</a:t>
            </a:r>
            <a:endParaRPr/>
          </a:p>
          <a:p>
            <a:pPr indent="0" lvl="0" marL="146050" rtl="0" algn="l">
              <a:lnSpc>
                <a:spcPct val="115000"/>
              </a:lnSpc>
              <a:spcBef>
                <a:spcPts val="0"/>
              </a:spcBef>
              <a:spcAft>
                <a:spcPts val="0"/>
              </a:spcAft>
              <a:buSzPts val="1300"/>
              <a:buNone/>
            </a:pPr>
            <a:r>
              <a:t/>
            </a:r>
            <a:endParaRPr/>
          </a:p>
        </p:txBody>
      </p:sp>
      <p:sp>
        <p:nvSpPr>
          <p:cNvPr id="590" name="Google Shape;590;p75"/>
          <p:cNvSpPr txBox="1"/>
          <p:nvPr/>
        </p:nvSpPr>
        <p:spPr>
          <a:xfrm>
            <a:off x="3427200" y="1922400"/>
            <a:ext cx="2311200" cy="338400"/>
          </a:xfrm>
          <a:prstGeom prst="rect">
            <a:avLst/>
          </a:prstGeom>
          <a:noFill/>
          <a:ln cap="flat" cmpd="sng" w="19050">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1297500" y="393750"/>
            <a:ext cx="7038900" cy="58545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sz="2000"/>
              <a:t>ERROR PROPOGATION - POWERS</a:t>
            </a:r>
            <a:endParaRPr/>
          </a:p>
        </p:txBody>
      </p:sp>
      <p:sp>
        <p:nvSpPr>
          <p:cNvPr id="596" name="Google Shape;596;p76"/>
          <p:cNvSpPr txBox="1"/>
          <p:nvPr>
            <p:ph idx="1" type="body"/>
          </p:nvPr>
        </p:nvSpPr>
        <p:spPr>
          <a:xfrm>
            <a:off x="1297500" y="1216800"/>
            <a:ext cx="7038900" cy="3261950"/>
          </a:xfrm>
          <a:prstGeom prst="rect">
            <a:avLst/>
          </a:prstGeom>
          <a:blipFill rotWithShape="1">
            <a:blip r:embed="rId3">
              <a:alphaModFix/>
            </a:blip>
            <a:stretch>
              <a:fillRect b="0" l="0" r="0" t="0"/>
            </a:stretch>
          </a:blip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 </a:t>
            </a:r>
            <a:endParaRPr/>
          </a:p>
        </p:txBody>
      </p:sp>
      <p:sp>
        <p:nvSpPr>
          <p:cNvPr id="597" name="Google Shape;597;p76"/>
          <p:cNvSpPr txBox="1"/>
          <p:nvPr/>
        </p:nvSpPr>
        <p:spPr>
          <a:xfrm>
            <a:off x="3369600" y="1728000"/>
            <a:ext cx="1663200" cy="734400"/>
          </a:xfrm>
          <a:prstGeom prst="rect">
            <a:avLst/>
          </a:prstGeom>
          <a:noFill/>
          <a:ln cap="flat" cmpd="sng" w="19050">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7"/>
          <p:cNvSpPr txBox="1"/>
          <p:nvPr>
            <p:ph type="title"/>
          </p:nvPr>
        </p:nvSpPr>
        <p:spPr>
          <a:xfrm>
            <a:off x="1297500" y="172800"/>
            <a:ext cx="7038900" cy="52322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PROBLEMS</a:t>
            </a:r>
            <a:endParaRPr/>
          </a:p>
        </p:txBody>
      </p:sp>
      <p:sp>
        <p:nvSpPr>
          <p:cNvPr id="603" name="Google Shape;603;p77"/>
          <p:cNvSpPr txBox="1"/>
          <p:nvPr/>
        </p:nvSpPr>
        <p:spPr>
          <a:xfrm>
            <a:off x="1297500" y="696020"/>
            <a:ext cx="75801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Times New Roman"/>
                <a:ea typeface="Times New Roman"/>
                <a:cs typeface="Times New Roman"/>
                <a:sym typeface="Times New Roman"/>
              </a:rPr>
              <a:t>The length and breadth of a rectangle are (5.7 ± 0.1) cm and (3.4 ± 0.2) cm respectively. Calculate the area of the rectangle with error limits.</a:t>
            </a:r>
            <a:endParaRPr b="0" i="0" sz="1400" u="none" cap="none" strike="noStrike">
              <a:solidFill>
                <a:schemeClr val="lt1"/>
              </a:solidFill>
              <a:latin typeface="Arial"/>
              <a:ea typeface="Arial"/>
              <a:cs typeface="Arial"/>
              <a:sym typeface="Arial"/>
            </a:endParaRPr>
          </a:p>
        </p:txBody>
      </p:sp>
      <p:pic>
        <p:nvPicPr>
          <p:cNvPr id="604" name="Google Shape;604;p77"/>
          <p:cNvPicPr preferRelativeResize="0"/>
          <p:nvPr/>
        </p:nvPicPr>
        <p:blipFill rotWithShape="1">
          <a:blip r:embed="rId3">
            <a:alphaModFix/>
          </a:blip>
          <a:srcRect b="0" l="0" r="0" t="0"/>
          <a:stretch/>
        </p:blipFill>
        <p:spPr>
          <a:xfrm>
            <a:off x="2808000" y="1497600"/>
            <a:ext cx="3388013" cy="32601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nvSpPr>
        <p:spPr>
          <a:xfrm>
            <a:off x="450625" y="175850"/>
            <a:ext cx="4791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Lato"/>
                <a:ea typeface="Lato"/>
                <a:cs typeface="Lato"/>
                <a:sym typeface="Lato"/>
              </a:rPr>
              <a:t>Recursion in food as well 😛</a:t>
            </a:r>
            <a:endParaRPr b="1" i="0" sz="2000" u="none" cap="none" strike="noStrike">
              <a:solidFill>
                <a:srgbClr val="FFFFFF"/>
              </a:solidFill>
              <a:latin typeface="Lato"/>
              <a:ea typeface="Lato"/>
              <a:cs typeface="Lato"/>
              <a:sym typeface="Lato"/>
            </a:endParaRPr>
          </a:p>
        </p:txBody>
      </p:sp>
      <p:pic>
        <p:nvPicPr>
          <p:cNvPr id="343" name="Google Shape;343;p42"/>
          <p:cNvPicPr preferRelativeResize="0"/>
          <p:nvPr/>
        </p:nvPicPr>
        <p:blipFill rotWithShape="1">
          <a:blip r:embed="rId3">
            <a:alphaModFix/>
          </a:blip>
          <a:srcRect b="0" l="0" r="0" t="0"/>
          <a:stretch/>
        </p:blipFill>
        <p:spPr>
          <a:xfrm>
            <a:off x="164875" y="1058150"/>
            <a:ext cx="4506050" cy="3162300"/>
          </a:xfrm>
          <a:prstGeom prst="rect">
            <a:avLst/>
          </a:prstGeom>
          <a:noFill/>
          <a:ln>
            <a:noFill/>
          </a:ln>
        </p:spPr>
      </p:pic>
      <p:pic>
        <p:nvPicPr>
          <p:cNvPr id="344" name="Google Shape;344;p42"/>
          <p:cNvPicPr preferRelativeResize="0"/>
          <p:nvPr/>
        </p:nvPicPr>
        <p:blipFill rotWithShape="1">
          <a:blip r:embed="rId4">
            <a:alphaModFix/>
          </a:blip>
          <a:srcRect b="0" l="0" r="0" t="0"/>
          <a:stretch/>
        </p:blipFill>
        <p:spPr>
          <a:xfrm>
            <a:off x="4856300" y="714375"/>
            <a:ext cx="4168275" cy="3577875"/>
          </a:xfrm>
          <a:prstGeom prst="rect">
            <a:avLst/>
          </a:prstGeom>
          <a:noFill/>
          <a:ln>
            <a:noFill/>
          </a:ln>
        </p:spPr>
      </p:pic>
      <p:sp>
        <p:nvSpPr>
          <p:cNvPr id="345" name="Google Shape;345;p42"/>
          <p:cNvSpPr txBox="1"/>
          <p:nvPr/>
        </p:nvSpPr>
        <p:spPr>
          <a:xfrm>
            <a:off x="450625" y="4429100"/>
            <a:ext cx="4168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Lato"/>
                <a:ea typeface="Lato"/>
                <a:cs typeface="Lato"/>
                <a:sym typeface="Lato"/>
              </a:rPr>
              <a:t>A pizza with pizzas as toppings</a:t>
            </a:r>
            <a:endParaRPr b="1" i="0" sz="1600" u="none" cap="none" strike="noStrike">
              <a:solidFill>
                <a:srgbClr val="FFFFFF"/>
              </a:solidFill>
              <a:latin typeface="Lato"/>
              <a:ea typeface="Lato"/>
              <a:cs typeface="Lato"/>
              <a:sym typeface="Lato"/>
            </a:endParaRPr>
          </a:p>
        </p:txBody>
      </p:sp>
      <p:sp>
        <p:nvSpPr>
          <p:cNvPr id="346" name="Google Shape;346;p42"/>
          <p:cNvSpPr txBox="1"/>
          <p:nvPr/>
        </p:nvSpPr>
        <p:spPr>
          <a:xfrm>
            <a:off x="5000625" y="4506050"/>
            <a:ext cx="3604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FFFFF"/>
                </a:solidFill>
                <a:latin typeface="Lato"/>
                <a:ea typeface="Lato"/>
                <a:cs typeface="Lato"/>
                <a:sym typeface="Lato"/>
              </a:rPr>
              <a:t>Hypnotic Recursive pizza</a:t>
            </a:r>
            <a:endParaRPr b="1" i="0" sz="1600" u="none" cap="none" strike="noStrike">
              <a:solidFill>
                <a:srgbClr val="FFFFFF"/>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1297500" y="216000"/>
            <a:ext cx="7038900" cy="496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PROBLEMS</a:t>
            </a:r>
            <a:endParaRPr/>
          </a:p>
        </p:txBody>
      </p:sp>
      <p:sp>
        <p:nvSpPr>
          <p:cNvPr id="610" name="Google Shape;610;p78"/>
          <p:cNvSpPr txBox="1"/>
          <p:nvPr/>
        </p:nvSpPr>
        <p:spPr>
          <a:xfrm>
            <a:off x="1105200" y="712800"/>
            <a:ext cx="77508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chemeClr val="lt1"/>
                </a:solidFill>
                <a:latin typeface="Times New Roman"/>
                <a:ea typeface="Times New Roman"/>
                <a:cs typeface="Times New Roman"/>
                <a:sym typeface="Times New Roman"/>
              </a:rPr>
              <a:t>The temperatures of two bodies measured by a thermometer are t1 = (20 + 0.5)°C, t2 = (50 ± 0.5)°C. Calculate the temperature difference and the error therein.</a:t>
            </a:r>
            <a:endParaRPr b="0" i="0" sz="1400" u="none" cap="none" strike="noStrike">
              <a:solidFill>
                <a:schemeClr val="lt1"/>
              </a:solidFill>
              <a:latin typeface="Arial"/>
              <a:ea typeface="Arial"/>
              <a:cs typeface="Arial"/>
              <a:sym typeface="Arial"/>
            </a:endParaRPr>
          </a:p>
        </p:txBody>
      </p:sp>
      <p:pic>
        <p:nvPicPr>
          <p:cNvPr id="611" name="Google Shape;611;p78"/>
          <p:cNvPicPr preferRelativeResize="0"/>
          <p:nvPr/>
        </p:nvPicPr>
        <p:blipFill rotWithShape="1">
          <a:blip r:embed="rId3">
            <a:alphaModFix/>
          </a:blip>
          <a:srcRect b="0" l="0" r="0" t="0"/>
          <a:stretch/>
        </p:blipFill>
        <p:spPr>
          <a:xfrm>
            <a:off x="2962275" y="1433513"/>
            <a:ext cx="3219450" cy="2276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1297500" y="393750"/>
            <a:ext cx="7038900" cy="57825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sz="2000"/>
              <a:t>ERROR PROPOGATION  - FORMULAS</a:t>
            </a:r>
            <a:endParaRPr/>
          </a:p>
        </p:txBody>
      </p:sp>
      <p:sp>
        <p:nvSpPr>
          <p:cNvPr id="617" name="Google Shape;617;p79"/>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descr="Table&#10;&#10;Description automatically generated" id="618" name="Google Shape;618;p79"/>
          <p:cNvPicPr preferRelativeResize="0"/>
          <p:nvPr/>
        </p:nvPicPr>
        <p:blipFill rotWithShape="1">
          <a:blip r:embed="rId3">
            <a:alphaModFix/>
          </a:blip>
          <a:srcRect b="0" l="0" r="0" t="0"/>
          <a:stretch/>
        </p:blipFill>
        <p:spPr>
          <a:xfrm>
            <a:off x="1188000" y="1123200"/>
            <a:ext cx="7228800" cy="3355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80"/>
          <p:cNvPicPr preferRelativeResize="0"/>
          <p:nvPr/>
        </p:nvPicPr>
        <p:blipFill rotWithShape="1">
          <a:blip r:embed="rId3">
            <a:alphaModFix/>
          </a:blip>
          <a:srcRect b="0" l="0" r="0" t="0"/>
          <a:stretch/>
        </p:blipFill>
        <p:spPr>
          <a:xfrm>
            <a:off x="1301750" y="101600"/>
            <a:ext cx="6540500" cy="4940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1"/>
          <p:cNvSpPr txBox="1"/>
          <p:nvPr>
            <p:ph type="title"/>
          </p:nvPr>
        </p:nvSpPr>
        <p:spPr>
          <a:xfrm>
            <a:off x="311700" y="445025"/>
            <a:ext cx="8520600" cy="572700"/>
          </a:xfrm>
          <a:prstGeom prst="rect">
            <a:avLst/>
          </a:prstGeom>
          <a:noFill/>
          <a:ln cap="flat" cmpd="sng" w="63500">
            <a:solidFill>
              <a:srgbClr val="98CC00"/>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86419"/>
              <a:buNone/>
            </a:pPr>
            <a:r>
              <a:rPr b="1" lang="en" sz="3600">
                <a:latin typeface="Arial"/>
                <a:ea typeface="Arial"/>
                <a:cs typeface="Arial"/>
                <a:sym typeface="Arial"/>
              </a:rPr>
              <a:t>ERROR PROPAGATION</a:t>
            </a:r>
            <a:endParaRPr b="1" i="0">
              <a:latin typeface="Arial"/>
              <a:ea typeface="Arial"/>
              <a:cs typeface="Arial"/>
              <a:sym typeface="Arial"/>
            </a:endParaRPr>
          </a:p>
        </p:txBody>
      </p:sp>
      <p:sp>
        <p:nvSpPr>
          <p:cNvPr id="629" name="Google Shape;629;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5027" lnSpcReduction="10000"/>
          </a:bodyPr>
          <a:lstStyle/>
          <a:p>
            <a:pPr indent="-311150" lvl="0" marL="457200" rtl="0" algn="l">
              <a:lnSpc>
                <a:spcPct val="115000"/>
              </a:lnSpc>
              <a:spcBef>
                <a:spcPts val="0"/>
              </a:spcBef>
              <a:spcAft>
                <a:spcPts val="0"/>
              </a:spcAft>
              <a:buSzPts val="1300"/>
              <a:buChar char="●"/>
            </a:pPr>
            <a:r>
              <a:rPr lang="en" sz="6825">
                <a:latin typeface="Arial"/>
                <a:ea typeface="Arial"/>
                <a:cs typeface="Arial"/>
                <a:sym typeface="Arial"/>
              </a:rPr>
              <a:t>FUNCTION OF SINGLE VARIABLE AND MULTI VARIABLE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2"/>
          <p:cNvSpPr txBox="1"/>
          <p:nvPr/>
        </p:nvSpPr>
        <p:spPr>
          <a:xfrm>
            <a:off x="1257300" y="285750"/>
            <a:ext cx="55435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sng" cap="none" strike="noStrike">
                <a:solidFill>
                  <a:srgbClr val="000000"/>
                </a:solidFill>
                <a:latin typeface="Arial"/>
                <a:ea typeface="Arial"/>
                <a:cs typeface="Arial"/>
                <a:sym typeface="Arial"/>
              </a:rPr>
              <a:t>FUNCTIONS OF A SINGLE VARIABLE:</a:t>
            </a:r>
            <a:endParaRPr/>
          </a:p>
        </p:txBody>
      </p:sp>
      <p:sp>
        <p:nvSpPr>
          <p:cNvPr id="636" name="Google Shape;636;p82"/>
          <p:cNvSpPr txBox="1"/>
          <p:nvPr/>
        </p:nvSpPr>
        <p:spPr>
          <a:xfrm>
            <a:off x="1367704" y="928688"/>
            <a:ext cx="6734608" cy="1869743"/>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Let us say that we have a function </a:t>
            </a:r>
            <a:r>
              <a:rPr b="0" i="1" lang="en" sz="2100" u="none" cap="none" strike="noStrike">
                <a:solidFill>
                  <a:srgbClr val="000000"/>
                </a:solidFill>
                <a:latin typeface="Arial"/>
                <a:ea typeface="Arial"/>
                <a:cs typeface="Arial"/>
                <a:sym typeface="Arial"/>
              </a:rPr>
              <a:t>f</a:t>
            </a:r>
            <a:r>
              <a:rPr b="0" i="0" lang="en" sz="2100" u="none" cap="none" strike="noStrike">
                <a:solidFill>
                  <a:srgbClr val="000000"/>
                </a:solidFill>
                <a:latin typeface="Arial"/>
                <a:ea typeface="Arial"/>
                <a:cs typeface="Arial"/>
                <a:sym typeface="Arial"/>
              </a:rPr>
              <a:t>(</a:t>
            </a:r>
            <a:r>
              <a:rPr b="0" i="1" lang="en" sz="2100" u="none" cap="none" strike="noStrike">
                <a:solidFill>
                  <a:srgbClr val="000000"/>
                </a:solidFill>
                <a:latin typeface="Arial"/>
                <a:ea typeface="Arial"/>
                <a:cs typeface="Arial"/>
                <a:sym typeface="Arial"/>
              </a:rPr>
              <a:t>x</a:t>
            </a:r>
            <a:r>
              <a:rPr b="0" i="0" lang="en" sz="2100" u="none" cap="none" strike="noStrike">
                <a:solidFill>
                  <a:srgbClr val="000000"/>
                </a:solidFill>
                <a:latin typeface="Arial"/>
                <a:ea typeface="Arial"/>
                <a:cs typeface="Arial"/>
                <a:sym typeface="Arial"/>
              </a:rPr>
              <a:t>). Here it is dependent on x which is a single independent variable </a:t>
            </a:r>
            <a:r>
              <a:rPr b="0" i="1" lang="en" sz="2100" u="none" cap="none" strike="noStrike">
                <a:solidFill>
                  <a:srgbClr val="000000"/>
                </a:solidFill>
                <a:latin typeface="Arial"/>
                <a:ea typeface="Arial"/>
                <a:cs typeface="Arial"/>
                <a:sym typeface="Arial"/>
              </a:rPr>
              <a:t>x</a:t>
            </a:r>
            <a:r>
              <a:rPr b="0" i="0" lang="en" sz="2100" u="none" cap="none" strike="noStrike">
                <a:solidFill>
                  <a:srgbClr val="000000"/>
                </a:solidFill>
                <a:latin typeface="Arial"/>
                <a:ea typeface="Arial"/>
                <a:cs typeface="Arial"/>
                <a:sym typeface="Arial"/>
              </a:rPr>
              <a:t>.  Here we have  </a:t>
            </a:r>
            <a:r>
              <a:rPr b="0" i="1" lang="en" sz="2100" u="none" cap="none" strike="noStrike">
                <a:solidFill>
                  <a:srgbClr val="000000"/>
                </a:solidFill>
                <a:latin typeface="Arial"/>
                <a:ea typeface="Arial"/>
                <a:cs typeface="Arial"/>
                <a:sym typeface="Arial"/>
              </a:rPr>
              <a:t>x</a:t>
            </a:r>
            <a:r>
              <a:rPr b="0" i="0" lang="en" sz="2100" u="none" cap="none" strike="noStrike">
                <a:solidFill>
                  <a:srgbClr val="000000"/>
                </a:solidFill>
                <a:latin typeface="Arial"/>
                <a:ea typeface="Arial"/>
                <a:cs typeface="Arial"/>
                <a:sym typeface="Arial"/>
              </a:rPr>
              <a:t>˜    as an approximation of </a:t>
            </a:r>
            <a:r>
              <a:rPr b="0" i="1" lang="en" sz="2100" u="none" cap="none" strike="noStrike">
                <a:solidFill>
                  <a:srgbClr val="000000"/>
                </a:solidFill>
                <a:latin typeface="Arial"/>
                <a:ea typeface="Arial"/>
                <a:cs typeface="Arial"/>
                <a:sym typeface="Arial"/>
              </a:rPr>
              <a:t>x</a:t>
            </a:r>
            <a:r>
              <a:rPr b="0" i="0" lang="en" sz="2100" u="none" cap="none" strike="noStrike">
                <a:solidFill>
                  <a:srgbClr val="000000"/>
                </a:solidFill>
                <a:latin typeface="Arial"/>
                <a:ea typeface="Arial"/>
                <a:cs typeface="Arial"/>
                <a:sym typeface="Arial"/>
              </a:rPr>
              <a:t>. We would like to assess the disprency effect between </a:t>
            </a:r>
            <a:r>
              <a:rPr b="0" i="1" lang="en" sz="2100" u="none" cap="none" strike="noStrike">
                <a:solidFill>
                  <a:srgbClr val="000000"/>
                </a:solidFill>
                <a:latin typeface="Arial"/>
                <a:ea typeface="Arial"/>
                <a:cs typeface="Arial"/>
                <a:sym typeface="Arial"/>
              </a:rPr>
              <a:t>x </a:t>
            </a:r>
            <a:r>
              <a:rPr b="0" i="0" lang="en" sz="2100" u="none" cap="none" strike="noStrike">
                <a:solidFill>
                  <a:srgbClr val="000000"/>
                </a:solidFill>
                <a:latin typeface="Arial"/>
                <a:ea typeface="Arial"/>
                <a:cs typeface="Arial"/>
                <a:sym typeface="Arial"/>
              </a:rPr>
              <a:t>and  </a:t>
            </a:r>
            <a:r>
              <a:rPr b="0" i="1" lang="en" sz="2100" u="none" cap="none" strike="noStrike">
                <a:solidFill>
                  <a:srgbClr val="000000"/>
                </a:solidFill>
                <a:latin typeface="Arial"/>
                <a:ea typeface="Arial"/>
                <a:cs typeface="Arial"/>
                <a:sym typeface="Arial"/>
              </a:rPr>
              <a:t>x</a:t>
            </a:r>
            <a:r>
              <a:rPr b="0" i="0" lang="en" sz="2100" u="none" cap="none" strike="noStrike">
                <a:solidFill>
                  <a:srgbClr val="000000"/>
                </a:solidFill>
                <a:latin typeface="Arial"/>
                <a:ea typeface="Arial"/>
                <a:cs typeface="Arial"/>
                <a:sym typeface="Arial"/>
              </a:rPr>
              <a:t>˜  on the value of the function.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pic>
        <p:nvPicPr>
          <p:cNvPr descr="IMG_20201108_123405 - Copy - Copy (2).jpg" id="637" name="Google Shape;637;p82"/>
          <p:cNvPicPr preferRelativeResize="0"/>
          <p:nvPr/>
        </p:nvPicPr>
        <p:blipFill rotWithShape="1">
          <a:blip r:embed="rId3">
            <a:alphaModFix/>
          </a:blip>
          <a:srcRect b="0" l="0" r="0" t="0"/>
          <a:stretch/>
        </p:blipFill>
        <p:spPr>
          <a:xfrm>
            <a:off x="2114550" y="2800351"/>
            <a:ext cx="4620326" cy="819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3"/>
          <p:cNvSpPr txBox="1"/>
          <p:nvPr/>
        </p:nvSpPr>
        <p:spPr>
          <a:xfrm>
            <a:off x="1485900" y="400050"/>
            <a:ext cx="6286500" cy="900246"/>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Taylor series can be employed to compute </a:t>
            </a:r>
            <a:r>
              <a:rPr b="0" i="1" lang="en" sz="2100" u="none" cap="none" strike="noStrike">
                <a:solidFill>
                  <a:srgbClr val="000000"/>
                </a:solidFill>
                <a:latin typeface="Arial"/>
                <a:ea typeface="Arial"/>
                <a:cs typeface="Arial"/>
                <a:sym typeface="Arial"/>
              </a:rPr>
              <a:t>f</a:t>
            </a:r>
            <a:r>
              <a:rPr b="0" i="0" lang="en" sz="2100" u="none" cap="none" strike="noStrike">
                <a:solidFill>
                  <a:srgbClr val="000000"/>
                </a:solidFill>
                <a:latin typeface="Arial"/>
                <a:ea typeface="Arial"/>
                <a:cs typeface="Arial"/>
                <a:sym typeface="Arial"/>
              </a:rPr>
              <a:t>(</a:t>
            </a:r>
            <a:r>
              <a:rPr b="0" i="1" lang="en" sz="2100" u="none" cap="none" strike="noStrike">
                <a:solidFill>
                  <a:srgbClr val="000000"/>
                </a:solidFill>
                <a:latin typeface="Arial"/>
                <a:ea typeface="Arial"/>
                <a:cs typeface="Arial"/>
                <a:sym typeface="Arial"/>
              </a:rPr>
              <a:t>x</a:t>
            </a:r>
            <a:r>
              <a:rPr b="0" i="0" lang="en" sz="2100" u="none" cap="none" strike="noStrike">
                <a:solidFill>
                  <a:srgbClr val="000000"/>
                </a:solidFill>
                <a:latin typeface="Arial"/>
                <a:ea typeface="Arial"/>
                <a:cs typeface="Arial"/>
                <a:sym typeface="Arial"/>
              </a:rPr>
              <a:t>) near </a:t>
            </a:r>
            <a:r>
              <a:rPr b="0" i="1" lang="en" sz="2100" u="none" cap="none" strike="noStrike">
                <a:solidFill>
                  <a:srgbClr val="000000"/>
                </a:solidFill>
                <a:latin typeface="Arial"/>
                <a:ea typeface="Arial"/>
                <a:cs typeface="Arial"/>
                <a:sym typeface="Arial"/>
              </a:rPr>
              <a:t>f </a:t>
            </a:r>
            <a:r>
              <a:rPr b="0" i="0" lang="en" sz="2100" u="none" cap="none" strike="noStrike">
                <a:solidFill>
                  <a:srgbClr val="000000"/>
                </a:solidFill>
                <a:latin typeface="Arial"/>
                <a:ea typeface="Arial"/>
                <a:cs typeface="Arial"/>
                <a:sym typeface="Arial"/>
              </a:rPr>
              <a:t>(</a:t>
            </a:r>
            <a:r>
              <a:rPr b="0" i="1" lang="en" sz="2100" u="none" cap="none" strike="noStrike">
                <a:solidFill>
                  <a:srgbClr val="000000"/>
                </a:solidFill>
                <a:latin typeface="Arial"/>
                <a:ea typeface="Arial"/>
                <a:cs typeface="Arial"/>
                <a:sym typeface="Arial"/>
              </a:rPr>
              <a:t>x</a:t>
            </a:r>
            <a:r>
              <a:rPr b="0" i="0" lang="en" sz="2100" u="none" cap="none" strike="noStrike">
                <a:solidFill>
                  <a:srgbClr val="000000"/>
                </a:solidFill>
                <a:latin typeface="Arial"/>
                <a:ea typeface="Arial"/>
                <a:cs typeface="Arial"/>
                <a:sym typeface="Arial"/>
              </a:rPr>
              <a:t>˜), By this formula,</a:t>
            </a:r>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pic>
        <p:nvPicPr>
          <p:cNvPr descr="IMG_20201108_154442.jpg" id="643" name="Google Shape;643;p83"/>
          <p:cNvPicPr preferRelativeResize="0"/>
          <p:nvPr/>
        </p:nvPicPr>
        <p:blipFill rotWithShape="1">
          <a:blip r:embed="rId3">
            <a:alphaModFix/>
          </a:blip>
          <a:srcRect b="0" l="0" r="0" t="0"/>
          <a:stretch/>
        </p:blipFill>
        <p:spPr>
          <a:xfrm>
            <a:off x="1485899" y="1144905"/>
            <a:ext cx="6343650" cy="2158270"/>
          </a:xfrm>
          <a:prstGeom prst="rect">
            <a:avLst/>
          </a:prstGeom>
          <a:noFill/>
          <a:ln>
            <a:noFill/>
          </a:ln>
        </p:spPr>
      </p:pic>
      <p:sp>
        <p:nvSpPr>
          <p:cNvPr id="644" name="Google Shape;644;p83"/>
          <p:cNvSpPr txBox="1"/>
          <p:nvPr/>
        </p:nvSpPr>
        <p:spPr>
          <a:xfrm>
            <a:off x="1485900" y="3600450"/>
            <a:ext cx="6172200" cy="415498"/>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f(x) can be written as from the above formula </a:t>
            </a:r>
            <a:endParaRPr b="0" i="0" sz="1050" u="none" cap="none" strike="noStrike">
              <a:solidFill>
                <a:srgbClr val="000000"/>
              </a:solidFill>
              <a:latin typeface="Arial"/>
              <a:ea typeface="Arial"/>
              <a:cs typeface="Arial"/>
              <a:sym typeface="Arial"/>
            </a:endParaRPr>
          </a:p>
        </p:txBody>
      </p:sp>
      <p:pic>
        <p:nvPicPr>
          <p:cNvPr descr="IMG_20201108_123623 - Copy (3).jpg" id="645" name="Google Shape;645;p83"/>
          <p:cNvPicPr preferRelativeResize="0"/>
          <p:nvPr/>
        </p:nvPicPr>
        <p:blipFill rotWithShape="1">
          <a:blip r:embed="rId4">
            <a:alphaModFix/>
          </a:blip>
          <a:srcRect b="0" l="0" r="0" t="0"/>
          <a:stretch/>
        </p:blipFill>
        <p:spPr>
          <a:xfrm>
            <a:off x="1371600" y="4000501"/>
            <a:ext cx="6222788" cy="93181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4"/>
          <p:cNvSpPr txBox="1"/>
          <p:nvPr/>
        </p:nvSpPr>
        <p:spPr>
          <a:xfrm>
            <a:off x="1371600" y="285750"/>
            <a:ext cx="6457950" cy="738664"/>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We have to remove the second or higher order terms then we get the formula as</a:t>
            </a:r>
            <a:endParaRPr b="0" i="0" sz="1050" u="none" cap="none" strike="noStrike">
              <a:solidFill>
                <a:srgbClr val="000000"/>
              </a:solidFill>
              <a:latin typeface="Arial"/>
              <a:ea typeface="Arial"/>
              <a:cs typeface="Arial"/>
              <a:sym typeface="Arial"/>
            </a:endParaRPr>
          </a:p>
        </p:txBody>
      </p:sp>
      <p:pic>
        <p:nvPicPr>
          <p:cNvPr descr="IMG_20201108_123703 - Copy (4).jpg" id="651" name="Google Shape;651;p84"/>
          <p:cNvPicPr preferRelativeResize="0"/>
          <p:nvPr/>
        </p:nvPicPr>
        <p:blipFill rotWithShape="1">
          <a:blip r:embed="rId3">
            <a:alphaModFix/>
          </a:blip>
          <a:srcRect b="0" l="0" r="0" t="0"/>
          <a:stretch/>
        </p:blipFill>
        <p:spPr>
          <a:xfrm>
            <a:off x="2057400" y="971551"/>
            <a:ext cx="4629150" cy="741851"/>
          </a:xfrm>
          <a:prstGeom prst="rect">
            <a:avLst/>
          </a:prstGeom>
          <a:noFill/>
          <a:ln>
            <a:noFill/>
          </a:ln>
        </p:spPr>
      </p:pic>
      <p:sp>
        <p:nvSpPr>
          <p:cNvPr id="652" name="Google Shape;652;p84"/>
          <p:cNvSpPr txBox="1"/>
          <p:nvPr/>
        </p:nvSpPr>
        <p:spPr>
          <a:xfrm>
            <a:off x="3543300" y="1714500"/>
            <a:ext cx="1371600" cy="4154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or</a:t>
            </a:r>
            <a:endParaRPr/>
          </a:p>
        </p:txBody>
      </p:sp>
      <p:pic>
        <p:nvPicPr>
          <p:cNvPr descr="IMG_20201108_123913 - Copy (3).jpg" id="653" name="Google Shape;653;p84"/>
          <p:cNvPicPr preferRelativeResize="0"/>
          <p:nvPr/>
        </p:nvPicPr>
        <p:blipFill rotWithShape="1">
          <a:blip r:embed="rId4">
            <a:alphaModFix/>
          </a:blip>
          <a:srcRect b="0" l="0" r="0" t="0"/>
          <a:stretch/>
        </p:blipFill>
        <p:spPr>
          <a:xfrm>
            <a:off x="2457450" y="2343150"/>
            <a:ext cx="3406338" cy="675445"/>
          </a:xfrm>
          <a:prstGeom prst="rect">
            <a:avLst/>
          </a:prstGeom>
          <a:noFill/>
          <a:ln>
            <a:noFill/>
          </a:ln>
        </p:spPr>
      </p:pic>
      <p:pic>
        <p:nvPicPr>
          <p:cNvPr id="654" name="Google Shape;654;p84"/>
          <p:cNvPicPr preferRelativeResize="0"/>
          <p:nvPr/>
        </p:nvPicPr>
        <p:blipFill rotWithShape="1">
          <a:blip r:embed="rId5">
            <a:alphaModFix/>
          </a:blip>
          <a:srcRect b="0" l="0" r="0" t="0"/>
          <a:stretch/>
        </p:blipFill>
        <p:spPr>
          <a:xfrm>
            <a:off x="5092904" y="3151006"/>
            <a:ext cx="2908095" cy="199249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5"/>
          <p:cNvSpPr txBox="1"/>
          <p:nvPr/>
        </p:nvSpPr>
        <p:spPr>
          <a:xfrm>
            <a:off x="1428750" y="342900"/>
            <a:ext cx="857250" cy="738664"/>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where</a:t>
            </a:r>
            <a:endParaRPr/>
          </a:p>
        </p:txBody>
      </p:sp>
      <p:pic>
        <p:nvPicPr>
          <p:cNvPr descr="IMG_20201108_124134 - Copy (3).jpg" id="660" name="Google Shape;660;p85"/>
          <p:cNvPicPr preferRelativeResize="0"/>
          <p:nvPr/>
        </p:nvPicPr>
        <p:blipFill rotWithShape="1">
          <a:blip r:embed="rId3">
            <a:alphaModFix/>
          </a:blip>
          <a:srcRect b="0" l="0" r="0" t="0"/>
          <a:stretch/>
        </p:blipFill>
        <p:spPr>
          <a:xfrm>
            <a:off x="2343150" y="342900"/>
            <a:ext cx="2114550" cy="385166"/>
          </a:xfrm>
          <a:prstGeom prst="rect">
            <a:avLst/>
          </a:prstGeom>
          <a:noFill/>
          <a:ln>
            <a:noFill/>
          </a:ln>
        </p:spPr>
      </p:pic>
      <p:sp>
        <p:nvSpPr>
          <p:cNvPr id="661" name="Google Shape;661;p85"/>
          <p:cNvSpPr txBox="1"/>
          <p:nvPr/>
        </p:nvSpPr>
        <p:spPr>
          <a:xfrm>
            <a:off x="4514850" y="342900"/>
            <a:ext cx="3314700" cy="415498"/>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represents an estimate of </a:t>
            </a:r>
            <a:endParaRPr/>
          </a:p>
        </p:txBody>
      </p:sp>
      <p:sp>
        <p:nvSpPr>
          <p:cNvPr id="662" name="Google Shape;662;p85"/>
          <p:cNvSpPr txBox="1"/>
          <p:nvPr/>
        </p:nvSpPr>
        <p:spPr>
          <a:xfrm>
            <a:off x="1428750" y="685801"/>
            <a:ext cx="6286500" cy="1708160"/>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the error of the function and                            represents an estimate of the error of x.The above equation provides the capability to approximate the error in f(x) given the derivative of a function and an estimate  of the error in the independent variable.</a:t>
            </a:r>
            <a:endParaRPr/>
          </a:p>
        </p:txBody>
      </p:sp>
      <p:pic>
        <p:nvPicPr>
          <p:cNvPr descr="IMG_20201108_124242 - Copy (3).jpg" id="663" name="Google Shape;663;p85"/>
          <p:cNvPicPr preferRelativeResize="0"/>
          <p:nvPr/>
        </p:nvPicPr>
        <p:blipFill rotWithShape="1">
          <a:blip r:embed="rId4">
            <a:alphaModFix/>
          </a:blip>
          <a:srcRect b="0" l="0" r="0" t="0"/>
          <a:stretch/>
        </p:blipFill>
        <p:spPr>
          <a:xfrm>
            <a:off x="5200650" y="728065"/>
            <a:ext cx="1428750" cy="289946"/>
          </a:xfrm>
          <a:prstGeom prst="rect">
            <a:avLst/>
          </a:prstGeom>
          <a:noFill/>
          <a:ln>
            <a:noFill/>
          </a:ln>
        </p:spPr>
      </p:pic>
      <p:sp>
        <p:nvSpPr>
          <p:cNvPr id="664" name="Google Shape;664;p85"/>
          <p:cNvSpPr txBox="1"/>
          <p:nvPr/>
        </p:nvSpPr>
        <p:spPr>
          <a:xfrm>
            <a:off x="1543049" y="3147376"/>
            <a:ext cx="2286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400" u="none" cap="none" strike="noStrike">
                <a:solidFill>
                  <a:srgbClr val="000000"/>
                </a:solidFill>
                <a:latin typeface="Arial"/>
                <a:ea typeface="Arial"/>
                <a:cs typeface="Arial"/>
                <a:sym typeface="Arial"/>
              </a:rPr>
              <a:t>Problem 1:</a:t>
            </a:r>
            <a:endParaRPr/>
          </a:p>
        </p:txBody>
      </p:sp>
      <p:sp>
        <p:nvSpPr>
          <p:cNvPr id="665" name="Google Shape;665;p85"/>
          <p:cNvSpPr txBox="1"/>
          <p:nvPr/>
        </p:nvSpPr>
        <p:spPr>
          <a:xfrm>
            <a:off x="1514475" y="3913502"/>
            <a:ext cx="6000750" cy="738664"/>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Given a value of                    with an error of</a:t>
            </a:r>
            <a:endParaRPr/>
          </a:p>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Estimate the resulting error in the function                  . </a:t>
            </a:r>
            <a:endParaRPr/>
          </a:p>
        </p:txBody>
      </p:sp>
      <p:pic>
        <p:nvPicPr>
          <p:cNvPr descr="IMG_20201108_142011 - Copy (2).jpg" id="666" name="Google Shape;666;p85"/>
          <p:cNvPicPr preferRelativeResize="0"/>
          <p:nvPr/>
        </p:nvPicPr>
        <p:blipFill rotWithShape="1">
          <a:blip r:embed="rId5">
            <a:alphaModFix/>
          </a:blip>
          <a:srcRect b="0" l="0" r="0" t="0"/>
          <a:stretch/>
        </p:blipFill>
        <p:spPr>
          <a:xfrm>
            <a:off x="3829049" y="4100192"/>
            <a:ext cx="966216" cy="285750"/>
          </a:xfrm>
          <a:prstGeom prst="rect">
            <a:avLst/>
          </a:prstGeom>
          <a:noFill/>
          <a:ln>
            <a:noFill/>
          </a:ln>
        </p:spPr>
      </p:pic>
      <p:pic>
        <p:nvPicPr>
          <p:cNvPr descr="IMG_20201108_142037 - Copy - Copy - Copy - Copy - Copy (2).jpg" id="667" name="Google Shape;667;p85"/>
          <p:cNvPicPr preferRelativeResize="0"/>
          <p:nvPr/>
        </p:nvPicPr>
        <p:blipFill rotWithShape="1">
          <a:blip r:embed="rId6">
            <a:alphaModFix/>
          </a:blip>
          <a:srcRect b="0" l="0" r="0" t="0"/>
          <a:stretch/>
        </p:blipFill>
        <p:spPr>
          <a:xfrm>
            <a:off x="6629400" y="3997322"/>
            <a:ext cx="1135694" cy="283019"/>
          </a:xfrm>
          <a:prstGeom prst="rect">
            <a:avLst/>
          </a:prstGeom>
          <a:noFill/>
          <a:ln>
            <a:noFill/>
          </a:ln>
        </p:spPr>
      </p:pic>
      <p:pic>
        <p:nvPicPr>
          <p:cNvPr descr="IMG_20201108_142110 - Copy - Copy (2).jpg" id="668" name="Google Shape;668;p85"/>
          <p:cNvPicPr preferRelativeResize="0"/>
          <p:nvPr/>
        </p:nvPicPr>
        <p:blipFill rotWithShape="1">
          <a:blip r:embed="rId7">
            <a:alphaModFix/>
          </a:blip>
          <a:srcRect b="0" l="0" r="0" t="0"/>
          <a:stretch/>
        </p:blipFill>
        <p:spPr>
          <a:xfrm>
            <a:off x="6736394" y="4545330"/>
            <a:ext cx="1028700" cy="31305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descr="IMG_20201108_141946 - Copy.jpg" id="673" name="Google Shape;673;p86"/>
          <p:cNvPicPr preferRelativeResize="0"/>
          <p:nvPr/>
        </p:nvPicPr>
        <p:blipFill rotWithShape="1">
          <a:blip r:embed="rId3">
            <a:alphaModFix/>
          </a:blip>
          <a:srcRect b="0" l="0" r="0" t="0"/>
          <a:stretch/>
        </p:blipFill>
        <p:spPr>
          <a:xfrm>
            <a:off x="1143000" y="514350"/>
            <a:ext cx="6858000" cy="2768227"/>
          </a:xfrm>
          <a:prstGeom prst="rect">
            <a:avLst/>
          </a:prstGeom>
          <a:noFill/>
          <a:ln>
            <a:noFill/>
          </a:ln>
        </p:spPr>
      </p:pic>
      <p:sp>
        <p:nvSpPr>
          <p:cNvPr id="674" name="Google Shape;674;p86"/>
          <p:cNvSpPr/>
          <p:nvPr/>
        </p:nvSpPr>
        <p:spPr>
          <a:xfrm>
            <a:off x="931481" y="644658"/>
            <a:ext cx="2842631" cy="323254"/>
          </a:xfrm>
          <a:prstGeom prst="rect">
            <a:avLst/>
          </a:prstGeom>
          <a:solidFill>
            <a:srgbClr val="FFFFFF"/>
          </a:solidFill>
          <a:ln cap="flat" cmpd="sng" w="2540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87"/>
          <p:cNvPicPr preferRelativeResize="0"/>
          <p:nvPr/>
        </p:nvPicPr>
        <p:blipFill rotWithShape="1">
          <a:blip r:embed="rId3">
            <a:alphaModFix/>
          </a:blip>
          <a:srcRect b="0" l="0" r="0" t="0"/>
          <a:stretch/>
        </p:blipFill>
        <p:spPr>
          <a:xfrm>
            <a:off x="1308939" y="1327416"/>
            <a:ext cx="3029940" cy="3137400"/>
          </a:xfrm>
          <a:prstGeom prst="rect">
            <a:avLst/>
          </a:prstGeom>
          <a:noFill/>
          <a:ln>
            <a:noFill/>
          </a:ln>
        </p:spPr>
      </p:pic>
      <p:sp>
        <p:nvSpPr>
          <p:cNvPr id="680" name="Google Shape;680;p87"/>
          <p:cNvSpPr txBox="1"/>
          <p:nvPr/>
        </p:nvSpPr>
        <p:spPr>
          <a:xfrm>
            <a:off x="1515935" y="208567"/>
            <a:ext cx="5914890" cy="892505"/>
          </a:xfrm>
          <a:prstGeom prst="rect">
            <a:avLst/>
          </a:prstGeom>
          <a:solidFill>
            <a:srgbClr val="FFC0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 sz="2400" u="none" cap="none" strike="noStrike">
                <a:solidFill>
                  <a:srgbClr val="C00000"/>
                </a:solidFill>
                <a:latin typeface="Arial"/>
                <a:ea typeface="Arial"/>
                <a:cs typeface="Arial"/>
                <a:sym typeface="Arial"/>
              </a:rPr>
              <a:t>Graphical depiction of the first-order error propagation</a:t>
            </a:r>
            <a:endParaRPr/>
          </a:p>
        </p:txBody>
      </p:sp>
      <p:sp>
        <p:nvSpPr>
          <p:cNvPr id="681" name="Google Shape;681;p87"/>
          <p:cNvSpPr txBox="1"/>
          <p:nvPr/>
        </p:nvSpPr>
        <p:spPr>
          <a:xfrm>
            <a:off x="3800610" y="4691160"/>
            <a:ext cx="1542780" cy="2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pic>
        <p:nvPicPr>
          <p:cNvPr id="682" name="Google Shape;682;p87"/>
          <p:cNvPicPr preferRelativeResize="0"/>
          <p:nvPr/>
        </p:nvPicPr>
        <p:blipFill rotWithShape="1">
          <a:blip r:embed="rId4">
            <a:alphaModFix/>
          </a:blip>
          <a:srcRect b="0" l="0" r="0" t="0"/>
          <a:stretch/>
        </p:blipFill>
        <p:spPr>
          <a:xfrm>
            <a:off x="1308939" y="1327415"/>
            <a:ext cx="3029940" cy="3137400"/>
          </a:xfrm>
          <a:prstGeom prst="rect">
            <a:avLst/>
          </a:prstGeom>
          <a:noFill/>
          <a:ln>
            <a:noFill/>
          </a:ln>
        </p:spPr>
      </p:pic>
      <p:pic>
        <p:nvPicPr>
          <p:cNvPr id="683" name="Google Shape;683;p87"/>
          <p:cNvPicPr preferRelativeResize="0"/>
          <p:nvPr/>
        </p:nvPicPr>
        <p:blipFill rotWithShape="1">
          <a:blip r:embed="rId5">
            <a:alphaModFix/>
          </a:blip>
          <a:srcRect b="0" l="0" r="0" t="0"/>
          <a:stretch/>
        </p:blipFill>
        <p:spPr>
          <a:xfrm rot="-5400000">
            <a:off x="4659076" y="1293309"/>
            <a:ext cx="2994041" cy="33489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8"/>
          <p:cNvSpPr txBox="1"/>
          <p:nvPr/>
        </p:nvSpPr>
        <p:spPr>
          <a:xfrm>
            <a:off x="1614420" y="410040"/>
            <a:ext cx="5914890" cy="516600"/>
          </a:xfrm>
          <a:prstGeom prst="rect">
            <a:avLst/>
          </a:prstGeom>
          <a:solidFill>
            <a:srgbClr val="FFC000"/>
          </a:solidFill>
          <a:ln cap="flat" cmpd="sng" w="50800">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 sz="2400" u="none" cap="none" strike="noStrike">
                <a:solidFill>
                  <a:srgbClr val="D66565"/>
                </a:solidFill>
                <a:latin typeface="Arial"/>
                <a:ea typeface="Arial"/>
                <a:cs typeface="Arial"/>
                <a:sym typeface="Arial"/>
              </a:rPr>
              <a:t>FUNCTION OF MORE THAN ONE VARIABLE</a:t>
            </a:r>
            <a:endParaRPr b="0" i="0" sz="2400" u="none" cap="none" strike="noStrike">
              <a:solidFill>
                <a:srgbClr val="000000"/>
              </a:solidFill>
              <a:latin typeface="Arial"/>
              <a:ea typeface="Arial"/>
              <a:cs typeface="Arial"/>
              <a:sym typeface="Arial"/>
            </a:endParaRPr>
          </a:p>
        </p:txBody>
      </p:sp>
      <p:sp>
        <p:nvSpPr>
          <p:cNvPr id="689" name="Google Shape;689;p88"/>
          <p:cNvSpPr txBox="1"/>
          <p:nvPr/>
        </p:nvSpPr>
        <p:spPr>
          <a:xfrm>
            <a:off x="7079852" y="4869899"/>
            <a:ext cx="1542780" cy="2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 sz="600" u="none" cap="none" strike="noStrike">
                <a:solidFill>
                  <a:srgbClr val="000000"/>
                </a:solidFill>
                <a:latin typeface="Times New Roman"/>
                <a:ea typeface="Times New Roman"/>
                <a:cs typeface="Times New Roman"/>
                <a:sym typeface="Times New Roman"/>
              </a:rPr>
              <a:t>Beware of my english</a:t>
            </a:r>
            <a:endParaRPr b="0" i="0" sz="600" u="none" cap="none" strike="noStrike">
              <a:solidFill>
                <a:srgbClr val="000000"/>
              </a:solidFill>
              <a:latin typeface="Times New Roman"/>
              <a:ea typeface="Times New Roman"/>
              <a:cs typeface="Times New Roman"/>
              <a:sym typeface="Times New Roman"/>
            </a:endParaRPr>
          </a:p>
        </p:txBody>
      </p:sp>
      <p:sp>
        <p:nvSpPr>
          <p:cNvPr id="690" name="Google Shape;690;p88"/>
          <p:cNvSpPr txBox="1"/>
          <p:nvPr/>
        </p:nvSpPr>
        <p:spPr>
          <a:xfrm>
            <a:off x="1614420" y="1370160"/>
            <a:ext cx="5056290" cy="3320640"/>
          </a:xfrm>
          <a:prstGeom prst="rect">
            <a:avLst/>
          </a:prstGeom>
          <a:solidFill>
            <a:srgbClr val="FFC000"/>
          </a:solidFill>
          <a:ln>
            <a:noFill/>
          </a:ln>
        </p:spPr>
        <p:txBody>
          <a:bodyPr anchorCtr="0" anchor="t" bIns="0" lIns="0" spcFirstLastPara="1" rIns="0" wrap="square" tIns="0">
            <a:normAutofit/>
          </a:bodyPr>
          <a:lstStyle/>
          <a:p>
            <a:pPr indent="-257040" lvl="0" marL="257310" marR="0" rtl="0" algn="l">
              <a:lnSpc>
                <a:spcPct val="100000"/>
              </a:lnSpc>
              <a:spcBef>
                <a:spcPts val="0"/>
              </a:spcBef>
              <a:spcAft>
                <a:spcPts val="0"/>
              </a:spcAft>
              <a:buClr>
                <a:srgbClr val="FD5810"/>
              </a:buClr>
              <a:buSzPts val="900"/>
              <a:buFont typeface="Arial"/>
              <a:buChar char="•"/>
            </a:pPr>
            <a:r>
              <a:rPr b="1" i="0" lang="en" sz="900" u="none" cap="none" strike="noStrike">
                <a:solidFill>
                  <a:srgbClr val="000000"/>
                </a:solidFill>
                <a:latin typeface="Arial"/>
                <a:ea typeface="Arial"/>
                <a:cs typeface="Arial"/>
                <a:sym typeface="Arial"/>
              </a:rPr>
              <a:t>  generalized to functions that are dependent on more than one independent variable</a:t>
            </a:r>
            <a:endParaRPr/>
          </a:p>
          <a:p>
            <a:pPr indent="-257040" lvl="0" marL="257310" marR="0" rtl="0" algn="l">
              <a:lnSpc>
                <a:spcPct val="100000"/>
              </a:lnSpc>
              <a:spcBef>
                <a:spcPts val="1199"/>
              </a:spcBef>
              <a:spcAft>
                <a:spcPts val="0"/>
              </a:spcAft>
              <a:buClr>
                <a:srgbClr val="FD5810"/>
              </a:buClr>
              <a:buSzPts val="900"/>
              <a:buFont typeface="Arial"/>
              <a:buChar char="•"/>
            </a:pPr>
            <a:r>
              <a:rPr b="1" i="0" lang="en" sz="900" u="none" cap="none" strike="noStrike">
                <a:solidFill>
                  <a:srgbClr val="000000"/>
                </a:solidFill>
                <a:latin typeface="Arial"/>
                <a:ea typeface="Arial"/>
                <a:cs typeface="Arial"/>
                <a:sym typeface="Arial"/>
              </a:rPr>
              <a:t>  accomplished with a multivariable version of the Taylor series    </a:t>
            </a:r>
            <a:endParaRPr/>
          </a:p>
          <a:p>
            <a:pPr indent="-257040" lvl="0" marL="257310" marR="0" rtl="0" algn="l">
              <a:lnSpc>
                <a:spcPct val="100000"/>
              </a:lnSpc>
              <a:spcBef>
                <a:spcPts val="1199"/>
              </a:spcBef>
              <a:spcAft>
                <a:spcPts val="0"/>
              </a:spcAft>
              <a:buClr>
                <a:srgbClr val="FD5810"/>
              </a:buClr>
              <a:buSzPts val="900"/>
              <a:buFont typeface="Arial"/>
              <a:buChar char="•"/>
            </a:pPr>
            <a:r>
              <a:rPr b="1" i="0" lang="en" sz="900" u="none" cap="none" strike="noStrike">
                <a:solidFill>
                  <a:srgbClr val="000000"/>
                </a:solidFill>
                <a:latin typeface="Arial"/>
                <a:ea typeface="Arial"/>
                <a:cs typeface="Arial"/>
                <a:sym typeface="Arial"/>
              </a:rPr>
              <a:t>For example, if we have a function of two independent variables u and y, the Taylor series can be written as      </a:t>
            </a:r>
            <a:endParaRPr/>
          </a:p>
          <a:p>
            <a:pPr indent="0" lvl="0" marL="0" marR="0" rtl="0" algn="l">
              <a:lnSpc>
                <a:spcPct val="100000"/>
              </a:lnSpc>
              <a:spcBef>
                <a:spcPts val="1199"/>
              </a:spcBef>
              <a:spcAft>
                <a:spcPts val="0"/>
              </a:spcAft>
              <a:buNone/>
            </a:pPr>
            <a:r>
              <a:t/>
            </a:r>
            <a:endParaRPr b="1" i="0" sz="900" u="none" cap="none" strike="noStrike">
              <a:solidFill>
                <a:srgbClr val="000000"/>
              </a:solidFill>
              <a:latin typeface="Arial"/>
              <a:ea typeface="Arial"/>
              <a:cs typeface="Arial"/>
              <a:sym typeface="Arial"/>
            </a:endParaRPr>
          </a:p>
          <a:p>
            <a:pPr indent="0" lvl="0" marL="0" marR="0" rtl="0" algn="l">
              <a:lnSpc>
                <a:spcPct val="100000"/>
              </a:lnSpc>
              <a:spcBef>
                <a:spcPts val="1199"/>
              </a:spcBef>
              <a:spcAft>
                <a:spcPts val="0"/>
              </a:spcAft>
              <a:buNone/>
            </a:pPr>
            <a:r>
              <a:t/>
            </a:r>
            <a:endParaRPr b="1" i="0" sz="900" u="none" cap="none" strike="noStrike">
              <a:solidFill>
                <a:srgbClr val="000000"/>
              </a:solidFill>
              <a:latin typeface="Arial"/>
              <a:ea typeface="Arial"/>
              <a:cs typeface="Arial"/>
              <a:sym typeface="Arial"/>
            </a:endParaRPr>
          </a:p>
          <a:p>
            <a:pPr indent="0" lvl="0" marL="0" marR="0" rtl="0" algn="l">
              <a:lnSpc>
                <a:spcPct val="100000"/>
              </a:lnSpc>
              <a:spcBef>
                <a:spcPts val="1199"/>
              </a:spcBef>
              <a:spcAft>
                <a:spcPts val="0"/>
              </a:spcAft>
              <a:buNone/>
            </a:pPr>
            <a:r>
              <a:t/>
            </a:r>
            <a:endParaRPr b="1" i="0" sz="900" u="none" cap="none" strike="noStrike">
              <a:solidFill>
                <a:srgbClr val="000000"/>
              </a:solidFill>
              <a:latin typeface="Arial"/>
              <a:ea typeface="Arial"/>
              <a:cs typeface="Arial"/>
              <a:sym typeface="Arial"/>
            </a:endParaRPr>
          </a:p>
          <a:p>
            <a:pPr indent="-257040" lvl="0" marL="257310" marR="0" rtl="0" algn="l">
              <a:lnSpc>
                <a:spcPct val="100000"/>
              </a:lnSpc>
              <a:spcBef>
                <a:spcPts val="1199"/>
              </a:spcBef>
              <a:spcAft>
                <a:spcPts val="0"/>
              </a:spcAft>
              <a:buClr>
                <a:srgbClr val="FD5810"/>
              </a:buClr>
              <a:buSzPts val="900"/>
              <a:buFont typeface="Arial"/>
              <a:buChar char="•"/>
            </a:pPr>
            <a:r>
              <a:rPr b="1" i="0" lang="en" sz="900" u="none" cap="none" strike="noStrike">
                <a:solidFill>
                  <a:srgbClr val="000000"/>
                </a:solidFill>
                <a:latin typeface="Arial"/>
                <a:ea typeface="Arial"/>
                <a:cs typeface="Arial"/>
                <a:sym typeface="Arial"/>
              </a:rPr>
              <a:t>where all partial derivatives are evaluated at the base point i. If all second-order and</a:t>
            </a:r>
            <a:br>
              <a:rPr b="0" i="0" lang="en" sz="1050" u="none" cap="none" strike="noStrike">
                <a:solidFill>
                  <a:srgbClr val="000000"/>
                </a:solidFill>
                <a:latin typeface="Arial"/>
                <a:ea typeface="Arial"/>
                <a:cs typeface="Arial"/>
                <a:sym typeface="Arial"/>
              </a:rPr>
            </a:br>
            <a:r>
              <a:rPr b="1" i="0" lang="en" sz="900" u="none" cap="none" strike="noStrike">
                <a:solidFill>
                  <a:srgbClr val="000000"/>
                </a:solidFill>
                <a:latin typeface="Arial"/>
                <a:ea typeface="Arial"/>
                <a:cs typeface="Arial"/>
                <a:sym typeface="Arial"/>
              </a:rPr>
              <a:t>higher terms are dropped                                                                                                                                                </a:t>
            </a:r>
            <a:endParaRPr/>
          </a:p>
        </p:txBody>
      </p:sp>
      <p:pic>
        <p:nvPicPr>
          <p:cNvPr id="691" name="Google Shape;691;p88"/>
          <p:cNvPicPr preferRelativeResize="0"/>
          <p:nvPr/>
        </p:nvPicPr>
        <p:blipFill rotWithShape="1">
          <a:blip r:embed="rId3">
            <a:alphaModFix/>
          </a:blip>
          <a:srcRect b="0" l="0" r="0" t="0"/>
          <a:stretch/>
        </p:blipFill>
        <p:spPr>
          <a:xfrm>
            <a:off x="2093292" y="2487959"/>
            <a:ext cx="2714310" cy="1085400"/>
          </a:xfrm>
          <a:prstGeom prst="rect">
            <a:avLst/>
          </a:prstGeom>
          <a:noFill/>
          <a:ln>
            <a:noFill/>
          </a:ln>
        </p:spPr>
      </p:pic>
      <p:pic>
        <p:nvPicPr>
          <p:cNvPr id="692" name="Google Shape;692;p88"/>
          <p:cNvPicPr preferRelativeResize="0"/>
          <p:nvPr/>
        </p:nvPicPr>
        <p:blipFill rotWithShape="1">
          <a:blip r:embed="rId4">
            <a:alphaModFix/>
          </a:blip>
          <a:srcRect b="0" l="0" r="0" t="0"/>
          <a:stretch/>
        </p:blipFill>
        <p:spPr>
          <a:xfrm>
            <a:off x="1908180" y="4262760"/>
            <a:ext cx="1371330" cy="428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9"/>
          <p:cNvSpPr txBox="1"/>
          <p:nvPr/>
        </p:nvSpPr>
        <p:spPr>
          <a:xfrm>
            <a:off x="1470197" y="-59479"/>
            <a:ext cx="5434310" cy="909799"/>
          </a:xfrm>
          <a:prstGeom prst="rect">
            <a:avLst/>
          </a:prstGeom>
          <a:solidFill>
            <a:srgbClr val="FFC0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 sz="2400" u="none" cap="none" strike="noStrike">
                <a:solidFill>
                  <a:srgbClr val="C00000"/>
                </a:solidFill>
                <a:latin typeface="Arial"/>
                <a:ea typeface="Arial"/>
                <a:cs typeface="Arial"/>
                <a:sym typeface="Arial"/>
              </a:rPr>
              <a:t>Function of more than one variable</a:t>
            </a:r>
            <a:endParaRPr/>
          </a:p>
        </p:txBody>
      </p:sp>
      <p:sp>
        <p:nvSpPr>
          <p:cNvPr id="698" name="Google Shape;698;p89"/>
          <p:cNvSpPr txBox="1"/>
          <p:nvPr/>
        </p:nvSpPr>
        <p:spPr>
          <a:xfrm>
            <a:off x="3800610" y="4691160"/>
            <a:ext cx="1542780" cy="2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699" name="Google Shape;699;p89"/>
          <p:cNvSpPr txBox="1"/>
          <p:nvPr/>
        </p:nvSpPr>
        <p:spPr>
          <a:xfrm>
            <a:off x="1471546" y="854485"/>
            <a:ext cx="5432961" cy="4289015"/>
          </a:xfrm>
          <a:prstGeom prst="rect">
            <a:avLst/>
          </a:prstGeom>
          <a:solidFill>
            <a:srgbClr val="FFC000"/>
          </a:solidFill>
          <a:ln>
            <a:noFill/>
          </a:ln>
        </p:spPr>
        <p:txBody>
          <a:bodyPr anchorCtr="0" anchor="t" bIns="0" lIns="0" spcFirstLastPara="1" rIns="0" wrap="square" tIns="0">
            <a:normAutofit/>
          </a:bodyPr>
          <a:lstStyle/>
          <a:p>
            <a:pPr indent="-257040" lvl="0" marL="257310" marR="0" rtl="0" algn="l">
              <a:lnSpc>
                <a:spcPct val="100000"/>
              </a:lnSpc>
              <a:spcBef>
                <a:spcPts val="0"/>
              </a:spcBef>
              <a:spcAft>
                <a:spcPts val="0"/>
              </a:spcAft>
              <a:buClr>
                <a:srgbClr val="FD5810"/>
              </a:buClr>
              <a:buSzPts val="900"/>
              <a:buFont typeface="Arial"/>
              <a:buChar char="•"/>
            </a:pPr>
            <a:r>
              <a:rPr b="1" i="0" lang="en" sz="900" u="none" cap="none" strike="noStrike">
                <a:solidFill>
                  <a:srgbClr val="000000"/>
                </a:solidFill>
                <a:latin typeface="Arial"/>
                <a:ea typeface="Arial"/>
                <a:cs typeface="Arial"/>
                <a:sym typeface="Arial"/>
              </a:rPr>
              <a:t>For n independent variable                        having error                         following gene                                                                                                                                                                            </a:t>
            </a:r>
            <a:endParaRPr/>
          </a:p>
        </p:txBody>
      </p:sp>
      <p:pic>
        <p:nvPicPr>
          <p:cNvPr id="700" name="Google Shape;700;p89"/>
          <p:cNvPicPr preferRelativeResize="0"/>
          <p:nvPr/>
        </p:nvPicPr>
        <p:blipFill rotWithShape="1">
          <a:blip r:embed="rId3">
            <a:alphaModFix/>
          </a:blip>
          <a:srcRect b="0" l="0" r="0" t="0"/>
          <a:stretch/>
        </p:blipFill>
        <p:spPr>
          <a:xfrm>
            <a:off x="3789000" y="1370160"/>
            <a:ext cx="535950" cy="237600"/>
          </a:xfrm>
          <a:prstGeom prst="rect">
            <a:avLst/>
          </a:prstGeom>
          <a:noFill/>
          <a:ln>
            <a:noFill/>
          </a:ln>
        </p:spPr>
      </p:pic>
      <p:pic>
        <p:nvPicPr>
          <p:cNvPr id="701" name="Google Shape;701;p89"/>
          <p:cNvPicPr preferRelativeResize="0"/>
          <p:nvPr/>
        </p:nvPicPr>
        <p:blipFill rotWithShape="1">
          <a:blip r:embed="rId4">
            <a:alphaModFix/>
          </a:blip>
          <a:srcRect b="0" l="0" r="0" t="0"/>
          <a:stretch/>
        </p:blipFill>
        <p:spPr>
          <a:xfrm>
            <a:off x="5089480" y="1370160"/>
            <a:ext cx="743040" cy="237600"/>
          </a:xfrm>
          <a:prstGeom prst="rect">
            <a:avLst/>
          </a:prstGeom>
          <a:noFill/>
          <a:ln>
            <a:noFill/>
          </a:ln>
        </p:spPr>
      </p:pic>
      <p:pic>
        <p:nvPicPr>
          <p:cNvPr id="702" name="Google Shape;702;p89"/>
          <p:cNvPicPr preferRelativeResize="0"/>
          <p:nvPr/>
        </p:nvPicPr>
        <p:blipFill rotWithShape="1">
          <a:blip r:embed="rId5">
            <a:alphaModFix/>
          </a:blip>
          <a:srcRect b="0" l="0" r="0" t="0"/>
          <a:stretch/>
        </p:blipFill>
        <p:spPr>
          <a:xfrm>
            <a:off x="1774260" y="2127600"/>
            <a:ext cx="2271510" cy="47592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90"/>
          <p:cNvSpPr txBox="1"/>
          <p:nvPr/>
        </p:nvSpPr>
        <p:spPr>
          <a:xfrm>
            <a:off x="916314" y="1248623"/>
            <a:ext cx="691515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700" u="none" cap="none" strike="noStrike">
                <a:solidFill>
                  <a:srgbClr val="000000"/>
                </a:solidFill>
                <a:latin typeface="Arial"/>
                <a:ea typeface="Arial"/>
                <a:cs typeface="Arial"/>
                <a:sym typeface="Arial"/>
              </a:rPr>
              <a:t>       </a:t>
            </a:r>
            <a:r>
              <a:rPr b="0" i="0" lang="en" sz="2700" u="none" cap="none" strike="noStrike">
                <a:solidFill>
                  <a:schemeClr val="lt1"/>
                </a:solidFill>
                <a:latin typeface="Arial"/>
                <a:ea typeface="Arial"/>
                <a:cs typeface="Arial"/>
                <a:sym typeface="Arial"/>
              </a:rPr>
              <a:t>PROBLEMS ON MULTIVARIABLE  </a:t>
            </a:r>
            <a:endParaRPr b="0" i="0" sz="2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 sz="2700" u="none" cap="none" strike="noStrike">
                <a:solidFill>
                  <a:schemeClr val="lt1"/>
                </a:solidFill>
                <a:latin typeface="Arial"/>
                <a:ea typeface="Arial"/>
                <a:cs typeface="Arial"/>
                <a:sym typeface="Arial"/>
              </a:rPr>
              <a:t>               ERROR  PROPAGATION   </a:t>
            </a:r>
            <a:r>
              <a:rPr b="0" i="0" lang="en" sz="2700" u="none" cap="none" strike="noStrike">
                <a:solidFill>
                  <a:srgbClr val="000000"/>
                </a:solidFill>
                <a:latin typeface="Arial"/>
                <a:ea typeface="Arial"/>
                <a:cs typeface="Arial"/>
                <a:sym typeface="Arial"/>
              </a:rPr>
              <a:t>                          </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91"/>
          <p:cNvPicPr preferRelativeResize="0"/>
          <p:nvPr/>
        </p:nvPicPr>
        <p:blipFill rotWithShape="1">
          <a:blip r:embed="rId3">
            <a:alphaModFix/>
          </a:blip>
          <a:srcRect b="0" l="0" r="0" t="0"/>
          <a:stretch/>
        </p:blipFill>
        <p:spPr>
          <a:xfrm>
            <a:off x="1739503" y="550069"/>
            <a:ext cx="5664994" cy="4043363"/>
          </a:xfrm>
          <a:prstGeom prst="rect">
            <a:avLst/>
          </a:prstGeom>
          <a:noFill/>
          <a:ln>
            <a:noFill/>
          </a:ln>
        </p:spPr>
      </p:pic>
      <p:pic>
        <p:nvPicPr>
          <p:cNvPr id="713" name="Google Shape;713;p91"/>
          <p:cNvPicPr preferRelativeResize="0"/>
          <p:nvPr/>
        </p:nvPicPr>
        <p:blipFill rotWithShape="1">
          <a:blip r:embed="rId4">
            <a:alphaModFix/>
          </a:blip>
          <a:srcRect b="0" l="0" r="0" t="0"/>
          <a:stretch/>
        </p:blipFill>
        <p:spPr>
          <a:xfrm>
            <a:off x="3800475" y="610791"/>
            <a:ext cx="5672138" cy="3236119"/>
          </a:xfrm>
          <a:prstGeom prst="rect">
            <a:avLst/>
          </a:prstGeom>
          <a:noFill/>
          <a:ln>
            <a:noFill/>
          </a:ln>
        </p:spPr>
      </p:pic>
      <p:sp>
        <p:nvSpPr>
          <p:cNvPr id="714" name="Google Shape;714;p91"/>
          <p:cNvSpPr txBox="1"/>
          <p:nvPr/>
        </p:nvSpPr>
        <p:spPr>
          <a:xfrm>
            <a:off x="872550" y="699413"/>
            <a:ext cx="7600950" cy="13388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2700" u="none" cap="none" strike="noStrike">
                <a:solidFill>
                  <a:schemeClr val="lt1"/>
                </a:solidFill>
                <a:latin typeface="Arial"/>
                <a:ea typeface="Arial"/>
                <a:cs typeface="Arial"/>
                <a:sym typeface="Arial"/>
              </a:rPr>
              <a:t>1.A 22.6 ± 0.1 kg object has a velocity of 5.42 ± 0.01 m/s. Compute the kinetic energy with uncertainties and percentage uncertainties.</a:t>
            </a:r>
            <a:endParaRPr/>
          </a:p>
        </p:txBody>
      </p:sp>
      <p:pic>
        <p:nvPicPr>
          <p:cNvPr id="715" name="Google Shape;715;p91"/>
          <p:cNvPicPr preferRelativeResize="0"/>
          <p:nvPr/>
        </p:nvPicPr>
        <p:blipFill rotWithShape="1">
          <a:blip r:embed="rId5">
            <a:alphaModFix/>
          </a:blip>
          <a:srcRect b="0" l="0" r="0" t="0"/>
          <a:stretch/>
        </p:blipFill>
        <p:spPr>
          <a:xfrm>
            <a:off x="1257300" y="2571750"/>
            <a:ext cx="6157913" cy="157876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92"/>
          <p:cNvPicPr preferRelativeResize="0"/>
          <p:nvPr/>
        </p:nvPicPr>
        <p:blipFill rotWithShape="1">
          <a:blip r:embed="rId3">
            <a:alphaModFix/>
          </a:blip>
          <a:srcRect b="0" l="0" r="0" t="0"/>
          <a:stretch/>
        </p:blipFill>
        <p:spPr>
          <a:xfrm>
            <a:off x="6257502" y="1059749"/>
            <a:ext cx="3715173" cy="3024000"/>
          </a:xfrm>
          <a:prstGeom prst="rect">
            <a:avLst/>
          </a:prstGeom>
          <a:noFill/>
          <a:ln>
            <a:noFill/>
          </a:ln>
        </p:spPr>
      </p:pic>
      <p:pic>
        <p:nvPicPr>
          <p:cNvPr id="721" name="Google Shape;721;p92"/>
          <p:cNvPicPr preferRelativeResize="0"/>
          <p:nvPr/>
        </p:nvPicPr>
        <p:blipFill rotWithShape="1">
          <a:blip r:embed="rId4">
            <a:alphaModFix/>
          </a:blip>
          <a:srcRect b="0" l="0" r="0" t="0"/>
          <a:stretch/>
        </p:blipFill>
        <p:spPr>
          <a:xfrm>
            <a:off x="2370887" y="1376505"/>
            <a:ext cx="3726000" cy="239048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3"/>
          <p:cNvSpPr txBox="1"/>
          <p:nvPr/>
        </p:nvSpPr>
        <p:spPr>
          <a:xfrm>
            <a:off x="2286000" y="2433250"/>
            <a:ext cx="457200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350" u="none" cap="none" strike="noStrike">
              <a:solidFill>
                <a:srgbClr val="000000"/>
              </a:solidFill>
              <a:latin typeface="Arial"/>
              <a:ea typeface="Arial"/>
              <a:cs typeface="Arial"/>
              <a:sym typeface="Arial"/>
            </a:endParaRPr>
          </a:p>
        </p:txBody>
      </p:sp>
      <p:sp>
        <p:nvSpPr>
          <p:cNvPr id="727" name="Google Shape;727;p93"/>
          <p:cNvSpPr txBox="1"/>
          <p:nvPr/>
        </p:nvSpPr>
        <p:spPr>
          <a:xfrm>
            <a:off x="992982" y="728663"/>
            <a:ext cx="7965281" cy="3346685"/>
          </a:xfrm>
          <a:prstGeom prst="rect">
            <a:avLst/>
          </a:prstGeom>
          <a:blipFill rotWithShape="1">
            <a:blip r:embed="rId3">
              <a:alphaModFix/>
            </a:blip>
            <a:stretch>
              <a:fillRect b="0" l="-1453"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4"/>
          <p:cNvSpPr txBox="1"/>
          <p:nvPr/>
        </p:nvSpPr>
        <p:spPr>
          <a:xfrm>
            <a:off x="678656" y="819804"/>
            <a:ext cx="7686675" cy="4505657"/>
          </a:xfrm>
          <a:prstGeom prst="rect">
            <a:avLst/>
          </a:prstGeom>
          <a:blipFill rotWithShape="1">
            <a:blip r:embed="rId3">
              <a:alphaModFix/>
            </a:blip>
            <a:stretch>
              <a:fillRect b="-3106" l="-1823" r="-16650" t="-175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5"/>
          <p:cNvSpPr txBox="1"/>
          <p:nvPr/>
        </p:nvSpPr>
        <p:spPr>
          <a:xfrm>
            <a:off x="732235" y="621506"/>
            <a:ext cx="7679531" cy="2132956"/>
          </a:xfrm>
          <a:prstGeom prst="rect">
            <a:avLst/>
          </a:prstGeom>
          <a:blipFill rotWithShape="1">
            <a:blip r:embed="rId3">
              <a:alphaModFix/>
            </a:blip>
            <a:stretch>
              <a:fillRect b="0" l="0" r="0" t="-371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pic>
        <p:nvPicPr>
          <p:cNvPr id="738" name="Google Shape;738;p95"/>
          <p:cNvPicPr preferRelativeResize="0"/>
          <p:nvPr/>
        </p:nvPicPr>
        <p:blipFill rotWithShape="1">
          <a:blip r:embed="rId4">
            <a:alphaModFix/>
          </a:blip>
          <a:srcRect b="0" l="0" r="0" t="0"/>
          <a:stretch/>
        </p:blipFill>
        <p:spPr>
          <a:xfrm flipH="1">
            <a:off x="232172" y="1571625"/>
            <a:ext cx="89297" cy="4121944"/>
          </a:xfrm>
          <a:prstGeom prst="rect">
            <a:avLst/>
          </a:prstGeom>
          <a:noFill/>
          <a:ln>
            <a:noFill/>
          </a:ln>
        </p:spPr>
      </p:pic>
      <p:pic>
        <p:nvPicPr>
          <p:cNvPr id="739" name="Google Shape;739;p95"/>
          <p:cNvPicPr preferRelativeResize="0"/>
          <p:nvPr/>
        </p:nvPicPr>
        <p:blipFill rotWithShape="1">
          <a:blip r:embed="rId5">
            <a:alphaModFix/>
          </a:blip>
          <a:srcRect b="0" l="0" r="0" t="0"/>
          <a:stretch/>
        </p:blipFill>
        <p:spPr>
          <a:xfrm>
            <a:off x="2907506" y="2849474"/>
            <a:ext cx="2857500" cy="206454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6"/>
          <p:cNvSpPr txBox="1"/>
          <p:nvPr/>
        </p:nvSpPr>
        <p:spPr>
          <a:xfrm>
            <a:off x="1214437" y="658729"/>
            <a:ext cx="8043863" cy="505395"/>
          </a:xfrm>
          <a:prstGeom prst="rect">
            <a:avLst/>
          </a:prstGeom>
          <a:blipFill rotWithShape="1">
            <a:blip r:embed="rId3">
              <a:alphaModFix/>
            </a:blip>
            <a:stretch>
              <a:fillRect b="-3611" l="-605"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45" name="Google Shape;745;p96"/>
          <p:cNvSpPr txBox="1"/>
          <p:nvPr/>
        </p:nvSpPr>
        <p:spPr>
          <a:xfrm>
            <a:off x="921544" y="1664494"/>
            <a:ext cx="5772150" cy="522707"/>
          </a:xfrm>
          <a:prstGeom prst="rect">
            <a:avLst/>
          </a:prstGeom>
          <a:blipFill rotWithShape="1">
            <a:blip r:embed="rId4">
              <a:alphaModFix/>
            </a:blip>
            <a:stretch>
              <a:fillRect b="-5812"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46" name="Google Shape;746;p96"/>
          <p:cNvSpPr txBox="1"/>
          <p:nvPr/>
        </p:nvSpPr>
        <p:spPr>
          <a:xfrm>
            <a:off x="1214438" y="2800350"/>
            <a:ext cx="7808119" cy="369332"/>
          </a:xfrm>
          <a:prstGeom prst="rect">
            <a:avLst/>
          </a:prstGeom>
          <a:blipFill rotWithShape="1">
            <a:blip r:embed="rId5">
              <a:alphaModFix/>
            </a:blip>
            <a:stretch>
              <a:fillRect b="-24589" l="0" r="0" t="-8196"/>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747" name="Google Shape;747;p96"/>
          <p:cNvSpPr txBox="1"/>
          <p:nvPr/>
        </p:nvSpPr>
        <p:spPr>
          <a:xfrm>
            <a:off x="1285875" y="3607594"/>
            <a:ext cx="5407819"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7"/>
          <p:cNvSpPr txBox="1"/>
          <p:nvPr/>
        </p:nvSpPr>
        <p:spPr>
          <a:xfrm>
            <a:off x="307181" y="1382963"/>
            <a:ext cx="8143875" cy="2400657"/>
          </a:xfrm>
          <a:prstGeom prst="rect">
            <a:avLst/>
          </a:prstGeom>
          <a:blipFill rotWithShape="1">
            <a:blip r:embed="rId3">
              <a:alphaModFix/>
            </a:blip>
            <a:stretch>
              <a:fillRect b="-6598" l="-1495" r="-2993" t="-3045"/>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nvSpPr>
        <p:spPr>
          <a:xfrm>
            <a:off x="659425" y="274750"/>
            <a:ext cx="41214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1" lang="en" sz="2700" u="none" cap="none" strike="noStrike">
                <a:solidFill>
                  <a:srgbClr val="FFFFFF"/>
                </a:solidFill>
                <a:latin typeface="Lato"/>
                <a:ea typeface="Lato"/>
                <a:cs typeface="Lato"/>
                <a:sym typeface="Lato"/>
              </a:rPr>
              <a:t>Formal Definition </a:t>
            </a:r>
            <a:endParaRPr b="1" i="1" sz="2700" u="none" cap="none" strike="noStrike">
              <a:solidFill>
                <a:srgbClr val="FFFFFF"/>
              </a:solidFill>
              <a:latin typeface="Lato"/>
              <a:ea typeface="Lato"/>
              <a:cs typeface="Lato"/>
              <a:sym typeface="Lato"/>
            </a:endParaRPr>
          </a:p>
        </p:txBody>
      </p:sp>
      <p:sp>
        <p:nvSpPr>
          <p:cNvPr id="357" name="Google Shape;357;p44"/>
          <p:cNvSpPr txBox="1"/>
          <p:nvPr/>
        </p:nvSpPr>
        <p:spPr>
          <a:xfrm>
            <a:off x="450600" y="846250"/>
            <a:ext cx="8385600" cy="281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1" lang="en" sz="1900" u="none" cap="none" strike="noStrike">
                <a:solidFill>
                  <a:srgbClr val="FFFFFF"/>
                </a:solidFill>
                <a:latin typeface="Lato"/>
                <a:ea typeface="Lato"/>
                <a:cs typeface="Lato"/>
                <a:sym typeface="Lato"/>
              </a:rPr>
              <a:t>A  recursive function is a function that calls itself . It can be a void function or a non-void function </a:t>
            </a:r>
            <a:endParaRPr b="1" i="1" sz="1900" u="none" cap="none" strike="noStrike">
              <a:solidFill>
                <a:srgbClr val="FFFFF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900"/>
              <a:buFont typeface="Arial"/>
              <a:buNone/>
            </a:pPr>
            <a:r>
              <a:t/>
            </a:r>
            <a:endParaRPr b="1" i="1" sz="1900" u="none" cap="none" strike="noStrike">
              <a:solidFill>
                <a:srgbClr val="FFFFF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900"/>
              <a:buFont typeface="Arial"/>
              <a:buNone/>
            </a:pPr>
            <a:r>
              <a:t/>
            </a:r>
            <a:endParaRPr b="1" i="1" sz="19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900"/>
              <a:buFont typeface="Arial"/>
              <a:buNone/>
            </a:pPr>
            <a:r>
              <a:t/>
            </a:r>
            <a:endParaRPr b="1" i="1" sz="1900" u="none" cap="none" strike="noStrike">
              <a:solidFill>
                <a:srgbClr val="FFFFF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900"/>
              <a:buFont typeface="Arial"/>
              <a:buNone/>
            </a:pPr>
            <a:r>
              <a:rPr b="1" i="1" lang="en" sz="1900" u="none" cap="none" strike="noStrike">
                <a:solidFill>
                  <a:srgbClr val="FFFFFF"/>
                </a:solidFill>
                <a:latin typeface="Lato"/>
                <a:ea typeface="Lato"/>
                <a:cs typeface="Lato"/>
                <a:sym typeface="Lato"/>
              </a:rPr>
              <a:t>What Google says:</a:t>
            </a:r>
            <a:endParaRPr b="1" i="1" sz="1900" u="none" cap="none" strike="noStrike">
              <a:solidFill>
                <a:srgbClr val="FFFFF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900"/>
              <a:buFont typeface="Arial"/>
              <a:buNone/>
            </a:pPr>
            <a:r>
              <a:rPr b="1" i="1" lang="en" sz="1900" u="none" cap="none" strike="noStrike">
                <a:solidFill>
                  <a:srgbClr val="FFFFFF"/>
                </a:solidFill>
                <a:latin typeface="Lato"/>
                <a:ea typeface="Lato"/>
                <a:cs typeface="Lato"/>
                <a:sym typeface="Lato"/>
              </a:rPr>
              <a:t>Recursion is the process a procedure goes through when one of the steps of the procedure involves invoking the procedure itself. A procedure that goes through recursion is said to be 'recursive'</a:t>
            </a:r>
            <a:endParaRPr b="1" i="1" sz="1900" u="none" cap="none" strike="noStrike">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5"/>
          <p:cNvSpPr txBox="1"/>
          <p:nvPr/>
        </p:nvSpPr>
        <p:spPr>
          <a:xfrm>
            <a:off x="153875" y="241800"/>
            <a:ext cx="88362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Lato"/>
                <a:ea typeface="Lato"/>
                <a:cs typeface="Lato"/>
                <a:sym typeface="Lato"/>
              </a:rPr>
              <a:t>Structure of a Recursive Function :</a:t>
            </a:r>
            <a:r>
              <a:rPr b="1" i="0" lang="en" sz="2800" u="none" cap="none" strike="noStrike">
                <a:solidFill>
                  <a:srgbClr val="FFFFFF"/>
                </a:solidFill>
                <a:latin typeface="Lato"/>
                <a:ea typeface="Lato"/>
                <a:cs typeface="Lato"/>
                <a:sym typeface="Lato"/>
              </a:rPr>
              <a:t> </a:t>
            </a:r>
            <a:endParaRPr b="1" i="0" sz="28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363" name="Google Shape;363;p45"/>
          <p:cNvSpPr txBox="1"/>
          <p:nvPr/>
        </p:nvSpPr>
        <p:spPr>
          <a:xfrm>
            <a:off x="351700" y="1099050"/>
            <a:ext cx="8638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Lato"/>
                <a:ea typeface="Lato"/>
                <a:cs typeface="Lato"/>
                <a:sym typeface="Lato"/>
              </a:rPr>
              <a:t>Every recursive function can be described as having the following structure :</a:t>
            </a:r>
            <a:endParaRPr b="0" i="0" sz="1700" u="none" cap="none" strike="noStrike">
              <a:solidFill>
                <a:srgbClr val="FFFFFF"/>
              </a:solidFill>
              <a:latin typeface="Lato"/>
              <a:ea typeface="Lato"/>
              <a:cs typeface="Lato"/>
              <a:sym typeface="Lato"/>
            </a:endParaRPr>
          </a:p>
        </p:txBody>
      </p:sp>
      <p:sp>
        <p:nvSpPr>
          <p:cNvPr id="364" name="Google Shape;364;p45"/>
          <p:cNvSpPr txBox="1"/>
          <p:nvPr/>
        </p:nvSpPr>
        <p:spPr>
          <a:xfrm>
            <a:off x="351700" y="2121150"/>
            <a:ext cx="3802800" cy="158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FFFFFF"/>
                </a:solidFill>
                <a:latin typeface="Lato"/>
                <a:ea typeface="Lato"/>
                <a:cs typeface="Lato"/>
                <a:sym typeface="Lato"/>
              </a:rPr>
              <a:t>CONCEPT 1</a:t>
            </a:r>
            <a:endParaRPr b="1" i="0" sz="1900" u="none" cap="none" strike="noStrike">
              <a:solidFill>
                <a:srgbClr val="FFFFF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Lato"/>
                <a:ea typeface="Lato"/>
                <a:cs typeface="Lato"/>
                <a:sym typeface="Lato"/>
              </a:rPr>
              <a:t>Base case : Do something immediate when the input is as simple as possible. Don’t make a recursive call.</a:t>
            </a:r>
            <a:endParaRPr b="0" i="0" sz="1800" u="none" cap="none" strike="noStrike">
              <a:solidFill>
                <a:srgbClr val="FFFFFF"/>
              </a:solidFill>
              <a:latin typeface="Lato"/>
              <a:ea typeface="Lato"/>
              <a:cs typeface="Lato"/>
              <a:sym typeface="Lato"/>
            </a:endParaRPr>
          </a:p>
        </p:txBody>
      </p:sp>
      <p:sp>
        <p:nvSpPr>
          <p:cNvPr id="365" name="Google Shape;365;p45"/>
          <p:cNvSpPr txBox="1"/>
          <p:nvPr/>
        </p:nvSpPr>
        <p:spPr>
          <a:xfrm>
            <a:off x="4758850" y="2121150"/>
            <a:ext cx="4088400" cy="132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1" i="0" lang="en" sz="1900" u="none" cap="none" strike="noStrike">
                <a:solidFill>
                  <a:srgbClr val="FFFFFF"/>
                </a:solidFill>
                <a:latin typeface="Lato"/>
                <a:ea typeface="Lato"/>
                <a:cs typeface="Lato"/>
                <a:sym typeface="Lato"/>
              </a:rPr>
              <a:t>CONCEPT 2</a:t>
            </a:r>
            <a:endParaRPr b="1" i="0" sz="1900" u="none" cap="none" strike="noStrike">
              <a:solidFill>
                <a:srgbClr val="FFFFFF"/>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900"/>
              <a:buFont typeface="Arial"/>
              <a:buNone/>
            </a:pPr>
            <a:r>
              <a:t/>
            </a:r>
            <a:endParaRPr b="1" i="0" sz="1900" u="none" cap="none" strike="noStrike">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3F3F3"/>
                </a:solidFill>
                <a:latin typeface="Lato"/>
                <a:ea typeface="Lato"/>
                <a:cs typeface="Lato"/>
                <a:sym typeface="Lato"/>
              </a:rPr>
              <a:t>Recursive case: simplify the problem . Make a recursive call .</a:t>
            </a:r>
            <a:endParaRPr b="0" i="0" sz="1800" u="none" cap="none" strike="noStrike">
              <a:solidFill>
                <a:srgbClr val="F3F3F3"/>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6"/>
          <p:cNvPicPr preferRelativeResize="0"/>
          <p:nvPr/>
        </p:nvPicPr>
        <p:blipFill rotWithShape="1">
          <a:blip r:embed="rId3">
            <a:alphaModFix/>
          </a:blip>
          <a:srcRect b="5132" l="0" r="0" t="0"/>
          <a:stretch/>
        </p:blipFill>
        <p:spPr>
          <a:xfrm>
            <a:off x="0" y="0"/>
            <a:ext cx="4129200" cy="5143501"/>
          </a:xfrm>
          <a:prstGeom prst="rect">
            <a:avLst/>
          </a:prstGeom>
          <a:noFill/>
          <a:ln>
            <a:noFill/>
          </a:ln>
        </p:spPr>
      </p:pic>
      <p:pic>
        <p:nvPicPr>
          <p:cNvPr id="371" name="Google Shape;371;p46"/>
          <p:cNvPicPr preferRelativeResize="0"/>
          <p:nvPr/>
        </p:nvPicPr>
        <p:blipFill rotWithShape="1">
          <a:blip r:embed="rId4">
            <a:alphaModFix/>
          </a:blip>
          <a:srcRect b="0" l="0" r="0" t="0"/>
          <a:stretch/>
        </p:blipFill>
        <p:spPr>
          <a:xfrm>
            <a:off x="4129200" y="0"/>
            <a:ext cx="5014799" cy="5143501"/>
          </a:xfrm>
          <a:prstGeom prst="rect">
            <a:avLst/>
          </a:prstGeom>
          <a:noFill/>
          <a:ln>
            <a:noFill/>
          </a:ln>
        </p:spPr>
      </p:pic>
      <p:sp>
        <p:nvSpPr>
          <p:cNvPr id="372" name="Google Shape;372;p46"/>
          <p:cNvSpPr txBox="1"/>
          <p:nvPr/>
        </p:nvSpPr>
        <p:spPr>
          <a:xfrm>
            <a:off x="3835650" y="4809250"/>
            <a:ext cx="285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Lato"/>
                <a:ea typeface="Lato"/>
                <a:cs typeface="Lato"/>
                <a:sym typeface="Lato"/>
              </a:rPr>
              <a:t>0 1 1 2 3</a:t>
            </a:r>
            <a:endParaRPr b="0" i="0" sz="1400" u="none" cap="none" strike="noStrike">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7"/>
          <p:cNvPicPr preferRelativeResize="0"/>
          <p:nvPr/>
        </p:nvPicPr>
        <p:blipFill rotWithShape="1">
          <a:blip r:embed="rId3">
            <a:alphaModFix/>
          </a:blip>
          <a:srcRect b="0" l="0" r="0" t="0"/>
          <a:stretch/>
        </p:blipFill>
        <p:spPr>
          <a:xfrm>
            <a:off x="30125" y="0"/>
            <a:ext cx="4256124" cy="5143501"/>
          </a:xfrm>
          <a:prstGeom prst="rect">
            <a:avLst/>
          </a:prstGeom>
          <a:noFill/>
          <a:ln>
            <a:noFill/>
          </a:ln>
        </p:spPr>
      </p:pic>
      <p:pic>
        <p:nvPicPr>
          <p:cNvPr id="378" name="Google Shape;378;p47"/>
          <p:cNvPicPr preferRelativeResize="0"/>
          <p:nvPr/>
        </p:nvPicPr>
        <p:blipFill rotWithShape="1">
          <a:blip r:embed="rId4">
            <a:alphaModFix/>
          </a:blip>
          <a:srcRect b="0" l="0" r="0" t="0"/>
          <a:stretch/>
        </p:blipFill>
        <p:spPr>
          <a:xfrm>
            <a:off x="4286250" y="0"/>
            <a:ext cx="4838700"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